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8"/>
  </p:notesMasterIdLst>
  <p:sldIdLst>
    <p:sldId id="256" r:id="rId2"/>
    <p:sldId id="307" r:id="rId3"/>
    <p:sldId id="262" r:id="rId4"/>
    <p:sldId id="335" r:id="rId5"/>
    <p:sldId id="265" r:id="rId6"/>
    <p:sldId id="277" r:id="rId7"/>
    <p:sldId id="278" r:id="rId8"/>
    <p:sldId id="279" r:id="rId9"/>
    <p:sldId id="280" r:id="rId10"/>
    <p:sldId id="287" r:id="rId11"/>
    <p:sldId id="321" r:id="rId12"/>
    <p:sldId id="336" r:id="rId13"/>
    <p:sldId id="322" r:id="rId14"/>
    <p:sldId id="300" r:id="rId15"/>
    <p:sldId id="328" r:id="rId16"/>
    <p:sldId id="325" r:id="rId17"/>
    <p:sldId id="284" r:id="rId18"/>
    <p:sldId id="285" r:id="rId19"/>
    <p:sldId id="266" r:id="rId20"/>
    <p:sldId id="286" r:id="rId21"/>
    <p:sldId id="269" r:id="rId22"/>
    <p:sldId id="270" r:id="rId23"/>
    <p:sldId id="276" r:id="rId24"/>
    <p:sldId id="291" r:id="rId25"/>
    <p:sldId id="337" r:id="rId26"/>
    <p:sldId id="311" r:id="rId27"/>
    <p:sldId id="332" r:id="rId28"/>
    <p:sldId id="333" r:id="rId29"/>
    <p:sldId id="338" r:id="rId30"/>
    <p:sldId id="274" r:id="rId31"/>
    <p:sldId id="303" r:id="rId32"/>
    <p:sldId id="312" r:id="rId33"/>
    <p:sldId id="302" r:id="rId34"/>
    <p:sldId id="272" r:id="rId35"/>
    <p:sldId id="292" r:id="rId36"/>
    <p:sldId id="263" r:id="rId37"/>
    <p:sldId id="293" r:id="rId38"/>
    <p:sldId id="294" r:id="rId39"/>
    <p:sldId id="304" r:id="rId40"/>
    <p:sldId id="341" r:id="rId41"/>
    <p:sldId id="313" r:id="rId42"/>
    <p:sldId id="339" r:id="rId43"/>
    <p:sldId id="267" r:id="rId44"/>
    <p:sldId id="316" r:id="rId45"/>
    <p:sldId id="320" r:id="rId46"/>
    <p:sldId id="31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6D"/>
    <a:srgbClr val="D36642"/>
    <a:srgbClr val="D3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91"/>
    <p:restoredTop sz="50000"/>
  </p:normalViewPr>
  <p:slideViewPr>
    <p:cSldViewPr snapToGrid="0" snapToObjects="1">
      <p:cViewPr varScale="1">
        <p:scale>
          <a:sx n="101" d="100"/>
          <a:sy n="101" d="100"/>
        </p:scale>
        <p:origin x="232" y="7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2016/11/18</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21</a:t>
            </a:fld>
            <a:endParaRPr kumimoji="1" lang="ja-JP" altLang="en-US"/>
          </a:p>
        </p:txBody>
      </p:sp>
    </p:spTree>
    <p:extLst>
      <p:ext uri="{BB962C8B-B14F-4D97-AF65-F5344CB8AC3E}">
        <p14:creationId xmlns:p14="http://schemas.microsoft.com/office/powerpoint/2010/main" val="2827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24</a:t>
            </a:fld>
            <a:endParaRPr kumimoji="1" lang="ja-JP" altLang="en-US"/>
          </a:p>
        </p:txBody>
      </p:sp>
    </p:spTree>
    <p:extLst>
      <p:ext uri="{BB962C8B-B14F-4D97-AF65-F5344CB8AC3E}">
        <p14:creationId xmlns:p14="http://schemas.microsoft.com/office/powerpoint/2010/main" val="54074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37</a:t>
            </a:fld>
            <a:endParaRPr kumimoji="1" lang="ja-JP" altLang="en-US"/>
          </a:p>
        </p:txBody>
      </p:sp>
    </p:spTree>
    <p:extLst>
      <p:ext uri="{BB962C8B-B14F-4D97-AF65-F5344CB8AC3E}">
        <p14:creationId xmlns:p14="http://schemas.microsoft.com/office/powerpoint/2010/main" val="2132323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43</a:t>
            </a:fld>
            <a:endParaRPr kumimoji="1" lang="ja-JP" altLang="en-US"/>
          </a:p>
        </p:txBody>
      </p:sp>
    </p:spTree>
    <p:extLst>
      <p:ext uri="{BB962C8B-B14F-4D97-AF65-F5344CB8AC3E}">
        <p14:creationId xmlns:p14="http://schemas.microsoft.com/office/powerpoint/2010/main" val="1124794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新たな</a:t>
            </a:r>
            <a:r>
              <a:rPr kumimoji="1" lang="en-US" altLang="ja-JP" dirty="0" smtClean="0"/>
              <a:t>s</a:t>
            </a:r>
            <a:r>
              <a:rPr kumimoji="1" lang="ja-JP" altLang="en-US" dirty="0" smtClean="0"/>
              <a:t>となる</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8</a:t>
            </a:fld>
            <a:endParaRPr kumimoji="1" lang="ja-JP" altLang="en-US"/>
          </a:p>
        </p:txBody>
      </p:sp>
    </p:spTree>
    <p:extLst>
      <p:ext uri="{BB962C8B-B14F-4D97-AF65-F5344CB8AC3E}">
        <p14:creationId xmlns:p14="http://schemas.microsoft.com/office/powerpoint/2010/main" val="70126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10,000</a:t>
            </a:r>
            <a:r>
              <a:rPr kumimoji="1" lang="ja-JP" altLang="en-US" dirty="0" smtClean="0"/>
              <a:t>円を今もらうか、一ヶ月後に</a:t>
            </a:r>
            <a:r>
              <a:rPr kumimoji="1" lang="en-US" altLang="ja-JP" dirty="0" smtClean="0"/>
              <a:t>11,000</a:t>
            </a:r>
            <a:r>
              <a:rPr kumimoji="1" lang="ja-JP" altLang="en-US" dirty="0" smtClean="0"/>
              <a:t>円もらうか</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9</a:t>
            </a:fld>
            <a:endParaRPr kumimoji="1" lang="ja-JP" altLang="en-US"/>
          </a:p>
        </p:txBody>
      </p:sp>
    </p:spTree>
    <p:extLst>
      <p:ext uri="{BB962C8B-B14F-4D97-AF65-F5344CB8AC3E}">
        <p14:creationId xmlns:p14="http://schemas.microsoft.com/office/powerpoint/2010/main" val="133513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１週間前に勉強した、テストの点がよかった</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10</a:t>
            </a:fld>
            <a:endParaRPr kumimoji="1" lang="ja-JP" altLang="en-US"/>
          </a:p>
        </p:txBody>
      </p:sp>
    </p:spTree>
    <p:extLst>
      <p:ext uri="{BB962C8B-B14F-4D97-AF65-F5344CB8AC3E}">
        <p14:creationId xmlns:p14="http://schemas.microsoft.com/office/powerpoint/2010/main" val="1546937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11</a:t>
            </a:fld>
            <a:endParaRPr kumimoji="1" lang="ja-JP" altLang="en-US"/>
          </a:p>
        </p:txBody>
      </p:sp>
    </p:spTree>
    <p:extLst>
      <p:ext uri="{BB962C8B-B14F-4D97-AF65-F5344CB8AC3E}">
        <p14:creationId xmlns:p14="http://schemas.microsoft.com/office/powerpoint/2010/main" val="48523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報酬関数との</a:t>
            </a:r>
            <a:r>
              <a:rPr kumimoji="1" lang="ja-JP" altLang="en-US" dirty="0" smtClean="0"/>
              <a:t>違い</a:t>
            </a:r>
            <a:endParaRPr kumimoji="1" lang="en-US" altLang="ja-JP" dirty="0" smtClean="0"/>
          </a:p>
          <a:p>
            <a:endParaRPr kumimoji="1" lang="en-US" altLang="ja-JP" dirty="0" smtClean="0"/>
          </a:p>
          <a:p>
            <a:r>
              <a:rPr kumimoji="1" lang="ja-JP" altLang="en-US" dirty="0" smtClean="0"/>
              <a:t>もし最適な方策をとったときの価値感数をうまく近似できれば、その価値感数を大きくするアクションをとればよい</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14</a:t>
            </a:fld>
            <a:endParaRPr kumimoji="1" lang="ja-JP" altLang="en-US"/>
          </a:p>
        </p:txBody>
      </p:sp>
    </p:spTree>
    <p:extLst>
      <p:ext uri="{BB962C8B-B14F-4D97-AF65-F5344CB8AC3E}">
        <p14:creationId xmlns:p14="http://schemas.microsoft.com/office/powerpoint/2010/main" val="2126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17</a:t>
            </a:fld>
            <a:endParaRPr kumimoji="1" lang="ja-JP" altLang="en-US"/>
          </a:p>
        </p:txBody>
      </p:sp>
    </p:spTree>
    <p:extLst>
      <p:ext uri="{BB962C8B-B14F-4D97-AF65-F5344CB8AC3E}">
        <p14:creationId xmlns:p14="http://schemas.microsoft.com/office/powerpoint/2010/main" val="57471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19</a:t>
            </a:fld>
            <a:endParaRPr kumimoji="1" lang="ja-JP" altLang="en-US"/>
          </a:p>
        </p:txBody>
      </p:sp>
    </p:spTree>
    <p:extLst>
      <p:ext uri="{BB962C8B-B14F-4D97-AF65-F5344CB8AC3E}">
        <p14:creationId xmlns:p14="http://schemas.microsoft.com/office/powerpoint/2010/main" val="1527472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20</a:t>
            </a:fld>
            <a:endParaRPr kumimoji="1" lang="ja-JP" altLang="en-US"/>
          </a:p>
        </p:txBody>
      </p:sp>
    </p:spTree>
    <p:extLst>
      <p:ext uri="{BB962C8B-B14F-4D97-AF65-F5344CB8AC3E}">
        <p14:creationId xmlns:p14="http://schemas.microsoft.com/office/powerpoint/2010/main" val="167463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Click to edit Master title style</a:t>
            </a:r>
            <a:endParaRPr lang="en-US" dirty="0"/>
          </a:p>
        </p:txBody>
      </p:sp>
      <p:sp>
        <p:nvSpPr>
          <p:cNvPr id="3" name="Content Placeholder 2"/>
          <p:cNvSpPr>
            <a:spLocks noGrp="1"/>
          </p:cNvSpPr>
          <p:nvPr>
            <p:ph idx="1"/>
          </p:nvPr>
        </p:nvSpPr>
        <p:spPr/>
        <p:txBody>
          <a:bodyPr/>
          <a:lstStyle>
            <a:lvl1pPr marL="385200" indent="-241200">
              <a:lnSpc>
                <a:spcPct val="100000"/>
              </a:lnSpc>
              <a:buFont typeface="Arial" charset="0"/>
              <a:buChar char="•"/>
              <a:defRPr/>
            </a:lvl1pPr>
            <a:lvl2pPr marL="528048">
              <a:lnSpc>
                <a:spcPct val="100000"/>
              </a:lnSpc>
              <a:defRPr/>
            </a:lvl2pPr>
            <a:lvl3pPr marL="746928">
              <a:lnSpc>
                <a:spcPct val="100000"/>
              </a:lnSpc>
              <a:defRPr sz="1800"/>
            </a:lvl3pPr>
            <a:lvl4pPr marL="893808">
              <a:lnSpc>
                <a:spcPct val="100000"/>
              </a:lnSpc>
              <a:defRPr sz="1600"/>
            </a:lvl4pPr>
            <a:lvl5pPr>
              <a:lnSpc>
                <a:spcPct val="100000"/>
              </a:lnSpc>
              <a:defRPr/>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p:txBody>
      </p:sp>
      <p:sp>
        <p:nvSpPr>
          <p:cNvPr id="4" name="Date Placeholder 3"/>
          <p:cNvSpPr>
            <a:spLocks noGrp="1"/>
          </p:cNvSpPr>
          <p:nvPr>
            <p:ph type="dt" sz="half" idx="10"/>
          </p:nvPr>
        </p:nvSpPr>
        <p:spPr/>
        <p:txBody>
          <a:bodyPr/>
          <a:lstStyle/>
          <a:p>
            <a:fld id="{528FC5F6-F338-4AE4-BB23-26385BCFC423}" type="datetimeFigureOut">
              <a:rPr lang="en-US" smtClean="0"/>
              <a:t>11/18/16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8273363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11/18/16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6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11/18/16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6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11/18/16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11/18/16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71849"/>
            <a:ext cx="10058400" cy="831345"/>
          </a:xfrm>
          <a:prstGeom prst="rect">
            <a:avLst/>
          </a:prstGeom>
        </p:spPr>
        <p:txBody>
          <a:bodyPr vert="horz" lIns="91440" tIns="45720" rIns="91440" bIns="45720" rtlCol="0" anchor="b">
            <a:normAutofit/>
          </a:bodyPr>
          <a:lstStyle/>
          <a:p>
            <a:r>
              <a:rPr lang="en-US" altLang="ja-JP" dirty="0" smtClean="0"/>
              <a:t>Click to edit Master title style</a:t>
            </a:r>
            <a:endParaRPr lang="en-US" dirty="0"/>
          </a:p>
        </p:txBody>
      </p:sp>
      <p:sp>
        <p:nvSpPr>
          <p:cNvPr id="3" name="Text Placeholder 2"/>
          <p:cNvSpPr>
            <a:spLocks noGrp="1"/>
          </p:cNvSpPr>
          <p:nvPr>
            <p:ph type="body" idx="1"/>
          </p:nvPr>
        </p:nvSpPr>
        <p:spPr>
          <a:xfrm>
            <a:off x="1097280" y="1383957"/>
            <a:ext cx="10058400" cy="4485137"/>
          </a:xfrm>
          <a:prstGeom prst="rect">
            <a:avLst/>
          </a:prstGeom>
        </p:spPr>
        <p:txBody>
          <a:bodyPr vert="horz" lIns="0" tIns="45720" rIns="0" bIns="45720" rtlCol="0">
            <a:normAutofit/>
          </a:bodyPr>
          <a:lstStyle/>
          <a:p>
            <a:pPr marL="306900" marR="0" lvl="0" indent="-198900" algn="l" defTabSz="914400" rtl="0" eaLnBrk="1" fontAlgn="auto" latinLnBrk="0" hangingPunct="1">
              <a:lnSpc>
                <a:spcPct val="90000"/>
              </a:lnSpc>
              <a:spcBef>
                <a:spcPts val="1200"/>
              </a:spcBef>
              <a:spcAft>
                <a:spcPts val="200"/>
              </a:spcAft>
              <a:buClr>
                <a:schemeClr val="accent1"/>
              </a:buClr>
              <a:buSzPct val="100000"/>
              <a:buFont typeface="Arial" charset="0"/>
              <a:buChar char="•"/>
              <a:tabLst/>
              <a:defRPr/>
            </a:pPr>
            <a:r>
              <a:rPr kumimoji="1" lang="en-US" altLang="ja-JP" sz="20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Click to edit Master text styles</a:t>
            </a:r>
          </a:p>
          <a:p>
            <a:pPr marL="384048" marR="0" lvl="1"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a:pPr>
            <a:r>
              <a:rPr kumimoji="1" lang="en-US" altLang="ja-JP" sz="18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Second level</a:t>
            </a:r>
          </a:p>
          <a:p>
            <a:pPr marL="566928" marR="0" lvl="2"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a:pPr>
            <a:r>
              <a:rPr kumimoji="1" lang="en-US" altLang="ja-JP" sz="14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Third level</a:t>
            </a:r>
          </a:p>
          <a:p>
            <a:pPr marL="749808" marR="0" lvl="3"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a:pPr>
            <a:r>
              <a:rPr kumimoji="1" lang="en-US" altLang="ja-JP" sz="14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Fourth level</a:t>
            </a:r>
          </a:p>
          <a:p>
            <a:pPr marL="932688" marR="0" lvl="4"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a:pPr>
            <a:r>
              <a:rPr kumimoji="1" lang="en-US" altLang="ja-JP" sz="14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Fifth level</a:t>
            </a:r>
            <a:endParaRPr kumimoji="1" lang="en-US" altLang="ja-JP" sz="1400" b="0" i="0" u="none" strike="noStrike" kern="1200" cap="none" spc="0" normalizeH="0" baseline="0" noProof="0" dirty="0">
              <a:ln>
                <a:noFill/>
              </a:ln>
              <a:solidFill>
                <a:prstClr val="black">
                  <a:lumMod val="75000"/>
                  <a:lumOff val="25000"/>
                </a:prstClr>
              </a:solidFill>
              <a:effectLst/>
              <a:uLnTx/>
              <a:uFillTx/>
              <a:latin typeface="+mn-lt"/>
              <a:ea typeface=""/>
              <a:cs typeface="+mn-cs"/>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11/18/16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097280" y="1255932"/>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kumimoji="1" sz="4000" kern="1200" spc="-50" baseline="0">
          <a:solidFill>
            <a:schemeClr val="tx1">
              <a:lumMod val="75000"/>
              <a:lumOff val="25000"/>
            </a:schemeClr>
          </a:solidFill>
          <a:latin typeface="+mj-lt"/>
          <a:ea typeface="+mj-ea"/>
          <a:cs typeface="+mj-cs"/>
        </a:defRPr>
      </a:lvl1pPr>
    </p:titleStyle>
    <p:bodyStyle>
      <a:lvl1pPr marL="306900" marR="0" indent="-198900" algn="l" defTabSz="914400" rtl="0" eaLnBrk="1" fontAlgn="auto" latinLnBrk="0" hangingPunct="1">
        <a:lnSpc>
          <a:spcPct val="100000"/>
        </a:lnSpc>
        <a:spcBef>
          <a:spcPts val="1200"/>
        </a:spcBef>
        <a:spcAft>
          <a:spcPts val="200"/>
        </a:spcAft>
        <a:buClr>
          <a:srgbClr val="1CADE4"/>
        </a:buClr>
        <a:buSzPct val="100000"/>
        <a:buFont typeface="Arial" charset="0"/>
        <a:buChar char="•"/>
        <a:tabLst/>
        <a:defRPr kumimoji="1" sz="2000" kern="1200">
          <a:solidFill>
            <a:schemeClr val="tx1">
              <a:lumMod val="75000"/>
              <a:lumOff val="25000"/>
            </a:schemeClr>
          </a:solidFill>
          <a:latin typeface="+mn-lt"/>
          <a:ea typeface="+mn-ea"/>
          <a:cs typeface="+mn-cs"/>
        </a:defRPr>
      </a:lvl1pPr>
      <a:lvl2pPr marL="384048" marR="0"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kumimoji="1" sz="1800" kern="1200">
          <a:solidFill>
            <a:schemeClr val="tx1">
              <a:lumMod val="75000"/>
              <a:lumOff val="25000"/>
            </a:schemeClr>
          </a:solidFill>
          <a:latin typeface="+mn-lt"/>
          <a:ea typeface="+mn-ea"/>
          <a:cs typeface="+mn-cs"/>
        </a:defRPr>
      </a:lvl2pPr>
      <a:lvl3pPr marL="566928" marR="0"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kumimoji="1" sz="1400" kern="1200">
          <a:solidFill>
            <a:schemeClr val="tx1">
              <a:lumMod val="75000"/>
              <a:lumOff val="25000"/>
            </a:schemeClr>
          </a:solidFill>
          <a:latin typeface="+mn-lt"/>
          <a:ea typeface="+mn-ea"/>
          <a:cs typeface="+mn-cs"/>
        </a:defRPr>
      </a:lvl3pPr>
      <a:lvl4pPr marL="749808" marR="0"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kumimoji="1" sz="1400" kern="1200">
          <a:solidFill>
            <a:schemeClr val="tx1">
              <a:lumMod val="75000"/>
              <a:lumOff val="25000"/>
            </a:schemeClr>
          </a:solidFill>
          <a:latin typeface="+mn-lt"/>
          <a:ea typeface="+mn-ea"/>
          <a:cs typeface="+mn-cs"/>
        </a:defRPr>
      </a:lvl4pPr>
      <a:lvl5pPr marL="932688" marR="0" indent="-182880" algn="l" defTabSz="914400" rtl="0" eaLnBrk="1" fontAlgn="auto" latinLnBrk="0" hangingPunct="1">
        <a:lnSpc>
          <a:spcPct val="90000"/>
        </a:lnSpc>
        <a:spcBef>
          <a:spcPts val="200"/>
        </a:spcBef>
        <a:spcAft>
          <a:spcPts val="400"/>
        </a:spcAft>
        <a:buClr>
          <a:srgbClr val="1CADE4"/>
        </a:buClr>
        <a:buSzTx/>
        <a:buFont typeface="Calibri" pitchFamily="34" charset="0"/>
        <a:buChar char="◦"/>
        <a:tabLst/>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NULL"/><Relationship Id="rId5" Type="http://schemas.openxmlformats.org/officeDocument/2006/relationships/image" Target="../media/image20.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0.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jXHnBouhA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cml.cc/2015/tutorials/PolicySearch.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groups.csail.mit.edu/rbg/code/rl/" TargetMode="External"/><Relationship Id="rId4" Type="http://schemas.openxmlformats.org/officeDocument/2006/relationships/hyperlink" Target="http://mi.eng.cam.ac.uk/research/dialogue/" TargetMode="External"/><Relationship Id="rId5" Type="http://schemas.openxmlformats.org/officeDocument/2006/relationships/hyperlink" Target="http://www.umiacs.umd.edu/~hal/SPIRL/10-07-acl-spirl.pdf" TargetMode="External"/><Relationship Id="rId6" Type="http://schemas.openxmlformats.org/officeDocument/2006/relationships/hyperlink" Target="http://www.prem-melville.com/publications/constrained-reinforcement-learning-kdd2010.pdf" TargetMode="External"/><Relationship Id="rId7" Type="http://schemas.openxmlformats.org/officeDocument/2006/relationships/hyperlink" Target="http://videolectures.net/kdd2010_abe_odcucrl/" TargetMode="External"/><Relationship Id="rId1" Type="http://schemas.openxmlformats.org/officeDocument/2006/relationships/slideLayout" Target="../slideLayouts/slideLayout2.xml"/><Relationship Id="rId2" Type="http://schemas.openxmlformats.org/officeDocument/2006/relationships/hyperlink" Target="http://heli.stanford.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10.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ja-JP" sz="6600" dirty="0" smtClean="0"/>
              <a:t>Introduction of Reinforcement Learning</a:t>
            </a:r>
            <a:endParaRPr kumimoji="1" lang="ja-JP" altLang="en-US" sz="6600" dirty="0"/>
          </a:p>
        </p:txBody>
      </p:sp>
      <p:sp>
        <p:nvSpPr>
          <p:cNvPr id="3" name="Subtitle 2"/>
          <p:cNvSpPr>
            <a:spLocks noGrp="1"/>
          </p:cNvSpPr>
          <p:nvPr>
            <p:ph type="subTitle" idx="1"/>
          </p:nvPr>
        </p:nvSpPr>
        <p:spPr>
          <a:xfrm>
            <a:off x="1100051" y="4455620"/>
            <a:ext cx="10058400" cy="1500679"/>
          </a:xfrm>
        </p:spPr>
        <p:txBody>
          <a:bodyPr/>
          <a:lstStyle/>
          <a:p>
            <a:pPr algn="r"/>
            <a:r>
              <a:rPr lang="en-US" altLang="ja-JP" dirty="0" smtClean="0"/>
              <a:t>Keisuke </a:t>
            </a:r>
            <a:r>
              <a:rPr lang="en-US" altLang="ja-JP" dirty="0" err="1" smtClean="0"/>
              <a:t>Fukuta</a:t>
            </a:r>
            <a:endParaRPr kumimoji="1" lang="en-US" altLang="ja-JP" dirty="0" smtClean="0"/>
          </a:p>
          <a:p>
            <a:pPr algn="r"/>
            <a:r>
              <a:rPr lang="en-US" altLang="ja-JP" dirty="0" smtClean="0"/>
              <a:t>Harada </a:t>
            </a:r>
            <a:r>
              <a:rPr lang="en-US" altLang="ja-JP" dirty="0" err="1" smtClean="0"/>
              <a:t>ushiku</a:t>
            </a:r>
            <a:r>
              <a:rPr lang="en-US" altLang="ja-JP" dirty="0" smtClean="0"/>
              <a:t> Lab.</a:t>
            </a:r>
          </a:p>
          <a:p>
            <a:pPr algn="r"/>
            <a:endParaRPr kumimoji="1" lang="ja-JP" altLang="en-US" dirty="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Characteristic of RL</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650220" cy="4485137"/>
              </a:xfrm>
            </p:spPr>
            <p:txBody>
              <a:bodyPr>
                <a:normAutofit fontScale="92500" lnSpcReduction="10000"/>
              </a:bodyPr>
              <a:lstStyle/>
              <a:p>
                <a:endParaRPr lang="en-US" altLang="ja-JP" dirty="0" smtClean="0"/>
              </a:p>
              <a:p>
                <a:r>
                  <a:rPr lang="ja-JP" altLang="en-US" dirty="0" smtClean="0"/>
                  <a:t>教師は存在せず、報酬のみで学習</a:t>
                </a:r>
                <a:endParaRPr lang="en-US" altLang="ja-JP" dirty="0" smtClean="0"/>
              </a:p>
              <a:p>
                <a:r>
                  <a:rPr lang="en-US" altLang="ja-JP" dirty="0" smtClean="0"/>
                  <a:t>Agent</a:t>
                </a:r>
                <a:r>
                  <a:rPr lang="ja-JP" altLang="en-US" dirty="0" smtClean="0"/>
                  <a:t>は環境についての事前知識はない</a:t>
                </a:r>
                <a:endParaRPr lang="en-US" altLang="ja-JP" dirty="0" smtClean="0"/>
              </a:p>
              <a:p>
                <a:pPr lvl="1"/>
                <a:r>
                  <a:rPr lang="ja-JP" altLang="en-US" dirty="0" smtClean="0"/>
                  <a:t>プランニングとの違い（両方組み合わせることも</a:t>
                </a:r>
                <a:r>
                  <a:rPr lang="ja-JP" altLang="en-US" dirty="0" smtClean="0"/>
                  <a:t>ある</a:t>
                </a:r>
                <a:r>
                  <a:rPr lang="en-US" altLang="ja-JP" dirty="0" smtClean="0"/>
                  <a:t>, Ex. Guided Policy Search</a:t>
                </a:r>
                <a:r>
                  <a:rPr lang="ja-JP" altLang="en-US" dirty="0" smtClean="0"/>
                  <a:t>）</a:t>
                </a:r>
                <a:endParaRPr lang="en-US" altLang="ja-JP" dirty="0"/>
              </a:p>
              <a:p>
                <a:r>
                  <a:rPr lang="ja-JP" altLang="en-US" dirty="0" smtClean="0"/>
                  <a:t>報酬のフィードバックは遅れてやってくる</a:t>
                </a:r>
              </a:p>
              <a:p>
                <a:pPr lvl="1"/>
                <a:r>
                  <a:rPr lang="ja-JP" altLang="en-US" dirty="0"/>
                  <a:t>ある瞬間の行動が正しかったかの判断が難しい</a:t>
                </a:r>
              </a:p>
              <a:p>
                <a:r>
                  <a:rPr lang="ja-JP" altLang="en-US" dirty="0" smtClean="0"/>
                  <a:t>時間という概念</a:t>
                </a:r>
                <a:r>
                  <a:rPr lang="en-US" altLang="ja-JP" dirty="0" smtClean="0"/>
                  <a:t> (</a:t>
                </a:r>
                <a:r>
                  <a:rPr lang="en-US" altLang="ja-JP" dirty="0"/>
                  <a:t>sequential, non </a:t>
                </a:r>
                <a:r>
                  <a:rPr lang="en-US" altLang="ja-JP" dirty="0" err="1"/>
                  <a:t>i.i.d</a:t>
                </a:r>
                <a:r>
                  <a:rPr lang="en-US" altLang="ja-JP" dirty="0"/>
                  <a:t> </a:t>
                </a:r>
                <a:r>
                  <a:rPr lang="en-US" altLang="ja-JP" dirty="0" smtClean="0"/>
                  <a:t>data)</a:t>
                </a:r>
              </a:p>
              <a:p>
                <a:r>
                  <a:rPr lang="en-US" altLang="ja-JP" dirty="0" smtClean="0"/>
                  <a:t>Agent</a:t>
                </a:r>
                <a:r>
                  <a:rPr lang="ja-JP" altLang="en-US" dirty="0" smtClean="0"/>
                  <a:t>のある時刻での行動が後に影響を与える</a:t>
                </a:r>
                <a:endParaRPr lang="en-US" altLang="ja-JP" dirty="0"/>
              </a:p>
              <a:p>
                <a:r>
                  <a:rPr lang="en-US" altLang="ja-JP" dirty="0"/>
                  <a:t>Markov decision Process</a:t>
                </a:r>
              </a:p>
              <a:p>
                <a:pPr lvl="1"/>
                <a:r>
                  <a:rPr lang="ja-JP" altLang="en-US" dirty="0" smtClean="0"/>
                  <a:t>マルコフ性</a:t>
                </a:r>
                <a:r>
                  <a:rPr lang="en-US" altLang="ja-JP" dirty="0" smtClean="0"/>
                  <a:t> : </a:t>
                </a:r>
                <a14:m>
                  <m:oMath xmlns:m="http://schemas.openxmlformats.org/officeDocument/2006/math">
                    <m:r>
                      <a:rPr lang="en-US" altLang="ja-JP" i="1">
                        <a:latin typeface="Cambria Math" charset="0"/>
                      </a:rPr>
                      <m:t>𝑃</m:t>
                    </m:r>
                    <m:d>
                      <m:dPr>
                        <m:endChr m:val="|"/>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r>
                              <a:rPr lang="en-US" altLang="ja-JP" i="1">
                                <a:latin typeface="Cambria Math" charset="0"/>
                              </a:rPr>
                              <m:t>+1</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𝑟</m:t>
                            </m:r>
                          </m:e>
                          <m:sub>
                            <m:r>
                              <a:rPr lang="en-US" altLang="ja-JP" i="1">
                                <a:latin typeface="Cambria Math" charset="0"/>
                              </a:rPr>
                              <m:t>𝑡</m:t>
                            </m:r>
                          </m:sub>
                        </m:sSub>
                      </m:e>
                    </m:d>
                    <m:r>
                      <a:rPr lang="en-US" altLang="ja-JP" i="1">
                        <a:latin typeface="Cambria Math" charset="0"/>
                      </a:rPr>
                      <m:t>  </m:t>
                    </m:r>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𝑎</m:t>
                        </m:r>
                      </m:e>
                      <m:sub>
                        <m:r>
                          <a:rPr lang="en-US" altLang="ja-JP" i="1">
                            <a:latin typeface="Cambria Math" charset="0"/>
                          </a:rPr>
                          <m:t>𝑡</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r>
                          <a:rPr lang="en-US" altLang="ja-JP" i="1">
                            <a:latin typeface="Cambria Math" charset="0"/>
                          </a:rPr>
                          <m:t>−1</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𝑎</m:t>
                        </m:r>
                      </m:e>
                      <m:sub>
                        <m:r>
                          <a:rPr lang="en-US" altLang="ja-JP" i="1">
                            <a:latin typeface="Cambria Math" charset="0"/>
                          </a:rPr>
                          <m:t>𝑡</m:t>
                        </m:r>
                        <m:r>
                          <a:rPr lang="en-US" altLang="ja-JP" i="1">
                            <a:latin typeface="Cambria Math" charset="0"/>
                          </a:rPr>
                          <m:t>−1</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0</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𝑎</m:t>
                        </m:r>
                      </m:e>
                      <m:sub>
                        <m:r>
                          <a:rPr lang="en-US" altLang="ja-JP" i="1">
                            <a:latin typeface="Cambria Math" charset="0"/>
                          </a:rPr>
                          <m:t>0</m:t>
                        </m:r>
                      </m:sub>
                    </m:sSub>
                    <m:r>
                      <a:rPr lang="en-US" altLang="ja-JP" i="1">
                        <a:latin typeface="Cambria Math" charset="0"/>
                      </a:rPr>
                      <m:t> ) </m:t>
                    </m:r>
                  </m:oMath>
                </a14:m>
                <a:r>
                  <a:rPr lang="en-US" altLang="ja-JP" dirty="0"/>
                  <a:t> =</a:t>
                </a:r>
                <a14:m>
                  <m:oMath xmlns:m="http://schemas.openxmlformats.org/officeDocument/2006/math">
                    <m:r>
                      <a:rPr lang="en-US" altLang="ja-JP" i="1">
                        <a:latin typeface="Cambria Math" charset="0"/>
                      </a:rPr>
                      <m:t>𝑃</m:t>
                    </m:r>
                    <m:d>
                      <m:dPr>
                        <m:endChr m:val="|"/>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r>
                              <a:rPr lang="en-US" altLang="ja-JP" i="1">
                                <a:latin typeface="Cambria Math" charset="0"/>
                              </a:rPr>
                              <m:t>+1</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𝑟</m:t>
                            </m:r>
                          </m:e>
                          <m:sub>
                            <m:r>
                              <a:rPr lang="en-US" altLang="ja-JP" i="1">
                                <a:latin typeface="Cambria Math" charset="0"/>
                              </a:rPr>
                              <m:t>𝑡</m:t>
                            </m:r>
                          </m:sub>
                        </m:sSub>
                      </m:e>
                    </m:d>
                    <m:r>
                      <a:rPr lang="en-US" altLang="ja-JP" i="1">
                        <a:latin typeface="Cambria Math" charset="0"/>
                      </a:rPr>
                      <m:t>  </m:t>
                    </m:r>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𝑎</m:t>
                        </m:r>
                      </m:e>
                      <m:sub>
                        <m:r>
                          <a:rPr lang="en-US" altLang="ja-JP" i="1">
                            <a:latin typeface="Cambria Math" charset="0"/>
                          </a:rPr>
                          <m:t>𝑡</m:t>
                        </m:r>
                      </m:sub>
                    </m:sSub>
                    <m:r>
                      <a:rPr lang="en-US" altLang="ja-JP" i="1">
                        <a:latin typeface="Cambria Math" charset="0"/>
                      </a:rPr>
                      <m:t>)</m:t>
                    </m:r>
                  </m:oMath>
                </a14:m>
                <a:endParaRPr lang="en-US" altLang="ja-JP" dirty="0"/>
              </a:p>
              <a:p>
                <a:pPr lvl="1"/>
                <a:r>
                  <a:rPr lang="ja-JP" altLang="en-US" dirty="0" smtClean="0"/>
                  <a:t>マルコフ性を満たす環境下での</a:t>
                </a:r>
                <a:r>
                  <a:rPr lang="en-US" altLang="ja-JP" dirty="0" smtClean="0"/>
                  <a:t>Agent</a:t>
                </a:r>
                <a:r>
                  <a:rPr lang="ja-JP" altLang="en-US" dirty="0" smtClean="0"/>
                  <a:t>の意思決定を</a:t>
                </a:r>
                <a:r>
                  <a:rPr lang="en-US" altLang="ja-JP" dirty="0"/>
                  <a:t>MDP (Markov decision Processes</a:t>
                </a:r>
                <a:r>
                  <a:rPr lang="en-US" altLang="ja-JP" dirty="0" smtClean="0"/>
                  <a:t>)</a:t>
                </a:r>
                <a:r>
                  <a:rPr lang="ja-JP" altLang="en-US" dirty="0" smtClean="0"/>
                  <a:t>と呼ぶ</a:t>
                </a:r>
                <a:endParaRPr lang="ja-JP" altLang="en-US" dirty="0"/>
              </a:p>
              <a:p>
                <a:endParaRPr lang="ja-JP" altLang="en-US" dirty="0" smtClean="0"/>
              </a:p>
              <a:p>
                <a:endParaRPr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650220" cy="4485137"/>
              </a:xfr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06023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Applications of RL</a:t>
            </a:r>
            <a:endParaRPr kumimoji="1" lang="ja-JP" altLang="en-US" dirty="0"/>
          </a:p>
        </p:txBody>
      </p:sp>
      <p:sp>
        <p:nvSpPr>
          <p:cNvPr id="4" name="Content Placeholder 2"/>
          <p:cNvSpPr>
            <a:spLocks noGrp="1"/>
          </p:cNvSpPr>
          <p:nvPr>
            <p:ph idx="1"/>
          </p:nvPr>
        </p:nvSpPr>
        <p:spPr>
          <a:xfrm>
            <a:off x="1097280" y="1383957"/>
            <a:ext cx="10058400" cy="4804572"/>
          </a:xfrm>
        </p:spPr>
        <p:txBody>
          <a:bodyPr>
            <a:normAutofit lnSpcReduction="10000"/>
          </a:bodyPr>
          <a:lstStyle/>
          <a:p>
            <a:r>
              <a:rPr lang="ja-JP" altLang="en-US" dirty="0" smtClean="0"/>
              <a:t>ゲームプレイ</a:t>
            </a:r>
            <a:r>
              <a:rPr lang="en-US" altLang="ja-JP" dirty="0" smtClean="0"/>
              <a:t> (</a:t>
            </a:r>
            <a:r>
              <a:rPr lang="en-US" altLang="ja-JP" dirty="0"/>
              <a:t>ex. Atari, Backgammon, Go</a:t>
            </a:r>
            <a:r>
              <a:rPr lang="en-US" altLang="ja-JP" dirty="0" smtClean="0"/>
              <a:t>)</a:t>
            </a:r>
          </a:p>
          <a:p>
            <a:pPr lvl="1"/>
            <a:r>
              <a:rPr lang="ja-JP" altLang="en-US" dirty="0" smtClean="0"/>
              <a:t>ゲームに勝つ、スコアを獲得することが目標</a:t>
            </a:r>
          </a:p>
          <a:p>
            <a:r>
              <a:rPr lang="ja-JP" altLang="en-US" dirty="0" smtClean="0"/>
              <a:t>ヘリコプター制御</a:t>
            </a:r>
          </a:p>
          <a:p>
            <a:pPr lvl="1"/>
            <a:r>
              <a:rPr lang="ja-JP" altLang="en-US" dirty="0" smtClean="0"/>
              <a:t>墜落せずに飛行することが目標</a:t>
            </a:r>
            <a:endParaRPr lang="ja-JP" altLang="en-US" dirty="0" smtClean="0"/>
          </a:p>
          <a:p>
            <a:r>
              <a:rPr lang="ja-JP" altLang="en-US" dirty="0" smtClean="0"/>
              <a:t>ロボット</a:t>
            </a:r>
            <a:r>
              <a:rPr lang="ja-JP" altLang="en-US" dirty="0" smtClean="0"/>
              <a:t>の歩行制御</a:t>
            </a:r>
          </a:p>
          <a:p>
            <a:pPr lvl="1"/>
            <a:r>
              <a:rPr lang="ja-JP" altLang="en-US" dirty="0" smtClean="0"/>
              <a:t>倒れずに進むことが目標</a:t>
            </a:r>
            <a:endParaRPr lang="en-US" altLang="ja-JP" dirty="0" smtClean="0"/>
          </a:p>
          <a:p>
            <a:r>
              <a:rPr lang="ja-JP" altLang="en-US" dirty="0" smtClean="0"/>
              <a:t>金融取引</a:t>
            </a:r>
            <a:endParaRPr lang="en-US" altLang="ja-JP" dirty="0" smtClean="0"/>
          </a:p>
          <a:p>
            <a:pPr lvl="1"/>
            <a:r>
              <a:rPr lang="ja-JP" altLang="en-US" dirty="0" smtClean="0"/>
              <a:t>リスクを小さく資金を増やすことが目標</a:t>
            </a:r>
          </a:p>
          <a:p>
            <a:r>
              <a:rPr lang="ja-JP" altLang="en-US" dirty="0" smtClean="0"/>
              <a:t>電力最適化</a:t>
            </a:r>
          </a:p>
          <a:p>
            <a:pPr lvl="1"/>
            <a:r>
              <a:rPr lang="ja-JP" altLang="en-US" dirty="0" smtClean="0"/>
              <a:t>閾値を超えない範囲で効率化</a:t>
            </a:r>
          </a:p>
          <a:p>
            <a:r>
              <a:rPr lang="ja-JP" altLang="en-US" dirty="0" smtClean="0"/>
              <a:t>対話システム</a:t>
            </a:r>
          </a:p>
          <a:p>
            <a:pPr lvl="1"/>
            <a:r>
              <a:rPr lang="ja-JP" altLang="en-US" dirty="0" smtClean="0"/>
              <a:t>会話が破綻させないことが目標</a:t>
            </a:r>
            <a:endParaRPr lang="en-US" altLang="ja-JP" dirty="0"/>
          </a:p>
          <a:p>
            <a:endParaRPr kumimoji="1" lang="ja-JP" altLang="en-US" dirty="0"/>
          </a:p>
        </p:txBody>
      </p:sp>
    </p:spTree>
    <p:extLst>
      <p:ext uri="{BB962C8B-B14F-4D97-AF65-F5344CB8AC3E}">
        <p14:creationId xmlns:p14="http://schemas.microsoft.com/office/powerpoint/2010/main" val="129805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E</a:t>
            </a:r>
            <a:r>
              <a:rPr lang="en-US" altLang="ja-JP" dirty="0" smtClean="0"/>
              <a:t>xample</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144000" indent="0">
                  <a:buNone/>
                </a:pPr>
                <a:r>
                  <a:rPr kumimoji="1" lang="en-US" altLang="ja-JP" dirty="0" smtClean="0"/>
                  <a:t>Atari</a:t>
                </a:r>
              </a:p>
              <a:p>
                <a:r>
                  <a:rPr kumimoji="1" lang="ja-JP" altLang="en-US" dirty="0" smtClean="0"/>
                  <a:t>目標</a:t>
                </a:r>
                <a:r>
                  <a:rPr lang="en-US" altLang="ja-JP" dirty="0"/>
                  <a:t> </a:t>
                </a:r>
                <a:r>
                  <a:rPr lang="en-US" altLang="ja-JP" dirty="0" smtClean="0"/>
                  <a:t>: </a:t>
                </a:r>
                <a:r>
                  <a:rPr lang="ja-JP" altLang="en-US" dirty="0" smtClean="0"/>
                  <a:t>ゲームのスコアの最大化</a:t>
                </a:r>
                <a:endParaRPr lang="en-US" altLang="ja-JP" dirty="0"/>
              </a:p>
              <a:p>
                <a:endParaRPr kumimoji="1" lang="en-US" altLang="ja-JP" dirty="0" smtClean="0"/>
              </a:p>
              <a:p>
                <a:r>
                  <a:rPr kumimoji="1" lang="ja-JP" altLang="en-US" dirty="0" smtClean="0"/>
                  <a:t>状態</a:t>
                </a:r>
                <a:r>
                  <a:rPr kumimoji="1"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oMath>
                </a14:m>
                <a:r>
                  <a:rPr kumimoji="1" lang="en-US" altLang="ja-JP" dirty="0" smtClean="0"/>
                  <a:t> : </a:t>
                </a:r>
                <a:r>
                  <a:rPr kumimoji="1" lang="ja-JP" altLang="en-US" dirty="0" smtClean="0"/>
                  <a:t>ゲーム画面</a:t>
                </a:r>
                <a:r>
                  <a:rPr kumimoji="1" lang="en-US" altLang="ja-JP" dirty="0" smtClean="0"/>
                  <a:t> </a:t>
                </a:r>
                <a:r>
                  <a:rPr kumimoji="1" lang="en-US" altLang="ja-JP" sz="1800" dirty="0" smtClean="0"/>
                  <a:t>(</a:t>
                </a:r>
                <a:r>
                  <a:rPr lang="en-US" altLang="ja-JP" sz="1800" dirty="0" err="1" smtClean="0"/>
                  <a:t>markov</a:t>
                </a:r>
                <a:r>
                  <a:rPr lang="ja-JP" altLang="en-US" sz="1800" dirty="0" smtClean="0"/>
                  <a:t>性を持たせるために</a:t>
                </a:r>
                <a:r>
                  <a:rPr lang="en-US" altLang="ja-JP" sz="1800" dirty="0" smtClean="0"/>
                  <a:t>4timestep</a:t>
                </a:r>
                <a:r>
                  <a:rPr lang="ja-JP" altLang="en-US" sz="1800" dirty="0" smtClean="0"/>
                  <a:t>分の画面</a:t>
                </a:r>
                <a:r>
                  <a:rPr kumimoji="1" lang="en-US" altLang="ja-JP" dirty="0" smtClean="0"/>
                  <a:t>)</a:t>
                </a:r>
              </a:p>
              <a:p>
                <a:r>
                  <a:rPr kumimoji="1" lang="ja-JP" altLang="en-US" dirty="0" smtClean="0"/>
                  <a:t>行動</a:t>
                </a:r>
                <a:r>
                  <a:rPr kumimoji="1"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𝑎</m:t>
                        </m:r>
                      </m:e>
                      <m:sub>
                        <m:r>
                          <a:rPr lang="en-US" altLang="ja-JP" b="0" i="1" smtClean="0">
                            <a:latin typeface="Cambria Math" charset="0"/>
                          </a:rPr>
                          <m:t>𝑡</m:t>
                        </m:r>
                      </m:sub>
                    </m:sSub>
                    <m:r>
                      <a:rPr lang="en-US" altLang="ja-JP" b="0" i="1" smtClean="0">
                        <a:latin typeface="Cambria Math" charset="0"/>
                      </a:rPr>
                      <m:t> </m:t>
                    </m:r>
                  </m:oMath>
                </a14:m>
                <a:r>
                  <a:rPr kumimoji="1" lang="en-US" altLang="ja-JP" dirty="0" smtClean="0"/>
                  <a:t>: </a:t>
                </a:r>
                <a:r>
                  <a:rPr kumimoji="1" lang="ja-JP" altLang="en-US" dirty="0" smtClean="0"/>
                  <a:t>ボタン入力</a:t>
                </a:r>
                <a:endParaRPr kumimoji="1" lang="en-US" altLang="ja-JP" dirty="0" smtClean="0"/>
              </a:p>
              <a:p>
                <a:r>
                  <a:rPr kumimoji="1" lang="ja-JP" altLang="en-US" dirty="0" smtClean="0"/>
                  <a:t>報酬</a:t>
                </a:r>
                <a:r>
                  <a:rPr kumimoji="1" lang="en-US" altLang="ja-JP" dirty="0" smtClean="0"/>
                  <a:t> </a:t>
                </a: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𝑟</m:t>
                        </m:r>
                      </m:e>
                      <m:sub>
                        <m:r>
                          <a:rPr kumimoji="1" lang="en-US" altLang="ja-JP" b="0" i="1" smtClean="0">
                            <a:latin typeface="Cambria Math" charset="0"/>
                          </a:rPr>
                          <m:t>𝑡</m:t>
                        </m:r>
                      </m:sub>
                    </m:sSub>
                  </m:oMath>
                </a14:m>
                <a:r>
                  <a:rPr kumimoji="1" lang="en-US" altLang="ja-JP" dirty="0" smtClean="0"/>
                  <a:t> : </a:t>
                </a:r>
                <a:r>
                  <a:rPr kumimoji="1" lang="ja-JP" altLang="en-US" dirty="0" smtClean="0"/>
                  <a:t>スコア</a:t>
                </a:r>
                <a:endParaRPr kumimoji="1"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 t="-679"/>
                </a:stretch>
              </a:blipFill>
            </p:spPr>
            <p:txBody>
              <a:bodyPr/>
              <a:lstStyle/>
              <a:p>
                <a:r>
                  <a:rPr lang="ja-JP" altLang="en-US">
                    <a:noFill/>
                  </a:rPr>
                  <a:t> </a:t>
                </a:r>
              </a:p>
            </p:txBody>
          </p:sp>
        </mc:Fallback>
      </mc:AlternateContent>
      <p:pic>
        <p:nvPicPr>
          <p:cNvPr id="4" name="Picture 3"/>
          <p:cNvPicPr>
            <a:picLocks noChangeAspect="1"/>
          </p:cNvPicPr>
          <p:nvPr/>
        </p:nvPicPr>
        <p:blipFill>
          <a:blip r:embed="rId3"/>
          <a:stretch>
            <a:fillRect/>
          </a:stretch>
        </p:blipFill>
        <p:spPr>
          <a:xfrm>
            <a:off x="8629650" y="2133600"/>
            <a:ext cx="2698750" cy="3442368"/>
          </a:xfrm>
          <a:prstGeom prst="rect">
            <a:avLst/>
          </a:prstGeom>
        </p:spPr>
      </p:pic>
    </p:spTree>
    <p:extLst>
      <p:ext uri="{BB962C8B-B14F-4D97-AF65-F5344CB8AC3E}">
        <p14:creationId xmlns:p14="http://schemas.microsoft.com/office/powerpoint/2010/main" val="1642548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Components of RL</a:t>
            </a:r>
            <a:endParaRPr kumimoji="1" lang="ja-JP" altLang="en-US" dirty="0"/>
          </a:p>
        </p:txBody>
      </p:sp>
      <p:sp>
        <p:nvSpPr>
          <p:cNvPr id="3" name="Content Placeholder 2"/>
          <p:cNvSpPr>
            <a:spLocks noGrp="1"/>
          </p:cNvSpPr>
          <p:nvPr>
            <p:ph idx="1"/>
          </p:nvPr>
        </p:nvSpPr>
        <p:spPr/>
        <p:txBody>
          <a:bodyPr/>
          <a:lstStyle/>
          <a:p>
            <a:endParaRPr lang="en-US" altLang="ja-JP" dirty="0" smtClean="0"/>
          </a:p>
          <a:p>
            <a:r>
              <a:rPr lang="ja-JP" altLang="en-US" sz="2200" dirty="0" smtClean="0"/>
              <a:t>方策</a:t>
            </a:r>
            <a:r>
              <a:rPr lang="en-US" altLang="ja-JP" sz="2200" dirty="0"/>
              <a:t> </a:t>
            </a:r>
            <a:r>
              <a:rPr lang="en-US" altLang="ja-JP" sz="2200" dirty="0" smtClean="0"/>
              <a:t>: </a:t>
            </a:r>
          </a:p>
          <a:p>
            <a:pPr lvl="1"/>
            <a:r>
              <a:rPr lang="en-US" altLang="ja-JP" sz="2000" dirty="0" smtClean="0"/>
              <a:t>Agent</a:t>
            </a:r>
            <a:r>
              <a:rPr lang="ja-JP" altLang="en-US" sz="2000" dirty="0" smtClean="0"/>
              <a:t>のふるまいを決める関数</a:t>
            </a:r>
            <a:endParaRPr lang="en-US" altLang="ja-JP" sz="2000" dirty="0" smtClean="0"/>
          </a:p>
          <a:p>
            <a:endParaRPr lang="en-US" altLang="ja-JP" sz="2200" dirty="0" smtClean="0"/>
          </a:p>
          <a:p>
            <a:r>
              <a:rPr lang="ja-JP" altLang="en-US" sz="2200" dirty="0" smtClean="0"/>
              <a:t>価値関数</a:t>
            </a:r>
            <a:r>
              <a:rPr lang="en-US" altLang="ja-JP" sz="2200" dirty="0" smtClean="0"/>
              <a:t>: </a:t>
            </a:r>
          </a:p>
          <a:p>
            <a:pPr lvl="1"/>
            <a:r>
              <a:rPr lang="ja-JP" altLang="en-US" sz="2000" dirty="0" smtClean="0"/>
              <a:t>各状態や行動がどれくらい良いのかを評価する関数</a:t>
            </a:r>
            <a:endParaRPr lang="en-US" altLang="ja-JP" sz="2000" dirty="0" smtClean="0"/>
          </a:p>
        </p:txBody>
      </p:sp>
    </p:spTree>
    <p:extLst>
      <p:ext uri="{BB962C8B-B14F-4D97-AF65-F5344CB8AC3E}">
        <p14:creationId xmlns:p14="http://schemas.microsoft.com/office/powerpoint/2010/main" val="863689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Value Function</a:t>
            </a:r>
            <a:endParaRPr kumimoji="1" lang="ja-JP" altLang="en-US" dirty="0"/>
          </a:p>
        </p:txBody>
      </p:sp>
      <p:sp>
        <p:nvSpPr>
          <p:cNvPr id="3" name="Content Placeholder 2"/>
          <p:cNvSpPr>
            <a:spLocks noGrp="1"/>
          </p:cNvSpPr>
          <p:nvPr>
            <p:ph idx="1"/>
          </p:nvPr>
        </p:nvSpPr>
        <p:spPr/>
        <p:txBody>
          <a:bodyPr/>
          <a:lstStyle/>
          <a:p>
            <a:r>
              <a:rPr kumimoji="1" lang="ja-JP" altLang="en-US" dirty="0" smtClean="0"/>
              <a:t>この状態はどれくらい良いのか</a:t>
            </a:r>
            <a:r>
              <a:rPr kumimoji="1" lang="en-US" altLang="ja-JP" dirty="0" smtClean="0"/>
              <a:t> (</a:t>
            </a:r>
            <a:r>
              <a:rPr kumimoji="1" lang="ja-JP" altLang="en-US" dirty="0" smtClean="0"/>
              <a:t>囲碁、将棋でいうと盤面の評価</a:t>
            </a:r>
            <a:r>
              <a:rPr lang="en-US" altLang="ja-JP" dirty="0" smtClean="0"/>
              <a:t>)</a:t>
            </a:r>
          </a:p>
          <a:p>
            <a:r>
              <a:rPr kumimoji="1" lang="ja-JP" altLang="en-US" dirty="0" smtClean="0"/>
              <a:t>この状態でこの行動を取ると将来どうなりそうか</a:t>
            </a:r>
          </a:p>
        </p:txBody>
      </p:sp>
      <p:grpSp>
        <p:nvGrpSpPr>
          <p:cNvPr id="8" name="Group 7"/>
          <p:cNvGrpSpPr/>
          <p:nvPr/>
        </p:nvGrpSpPr>
        <p:grpSpPr>
          <a:xfrm>
            <a:off x="894930" y="2354735"/>
            <a:ext cx="7871578" cy="1993717"/>
            <a:chOff x="1235493" y="2765973"/>
            <a:chExt cx="7575549" cy="1993717"/>
          </a:xfrm>
        </p:grpSpPr>
        <mc:AlternateContent xmlns:mc="http://schemas.openxmlformats.org/markup-compatibility/2006" xmlns:a14="http://schemas.microsoft.com/office/drawing/2010/main">
          <mc:Choice Requires="a14">
            <p:sp>
              <p:nvSpPr>
                <p:cNvPr id="4" name="Rounded Rectangle 3"/>
                <p:cNvSpPr/>
                <p:nvPr/>
              </p:nvSpPr>
              <p:spPr>
                <a:xfrm>
                  <a:off x="1235493" y="2994057"/>
                  <a:ext cx="7575549" cy="176563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1"/>
                  <a:r>
                    <a:rPr lang="ja-JP" altLang="en-US" dirty="0" smtClean="0"/>
                    <a:t>状態</a:t>
                  </a:r>
                  <a14:m>
                    <m:oMath xmlns:m="http://schemas.openxmlformats.org/officeDocument/2006/math">
                      <m:r>
                        <a:rPr lang="en-US" altLang="ja-JP">
                          <a:latin typeface="Cambria Math" charset="0"/>
                        </a:rPr>
                        <m:t> </m:t>
                      </m:r>
                      <m:r>
                        <a:rPr lang="en-US" altLang="ja-JP" i="1">
                          <a:latin typeface="Cambria Math" charset="0"/>
                        </a:rPr>
                        <m:t>𝑠</m:t>
                      </m:r>
                      <m:r>
                        <a:rPr lang="en-US" altLang="ja-JP" i="1">
                          <a:latin typeface="Cambria Math" charset="0"/>
                        </a:rPr>
                        <m:t> </m:t>
                      </m:r>
                    </m:oMath>
                  </a14:m>
                  <a:r>
                    <a:rPr lang="ja-JP" altLang="en-US" dirty="0"/>
                    <a:t>において</a:t>
                  </a:r>
                  <a:r>
                    <a:rPr lang="ja-JP" altLang="en-US" dirty="0" smtClean="0"/>
                    <a:t>、そこ</a:t>
                  </a:r>
                  <a:r>
                    <a:rPr lang="ja-JP" altLang="en-US" dirty="0"/>
                    <a:t>から方策</a:t>
                  </a:r>
                  <a14:m>
                    <m:oMath xmlns:m="http://schemas.openxmlformats.org/officeDocument/2006/math">
                      <m:r>
                        <a:rPr lang="en-US" altLang="ja-JP" i="1">
                          <a:latin typeface="Cambria Math" charset="0"/>
                        </a:rPr>
                        <m:t>𝜋</m:t>
                      </m:r>
                    </m:oMath>
                  </a14:m>
                  <a:r>
                    <a:rPr lang="ja-JP" altLang="en-US" dirty="0" smtClean="0"/>
                    <a:t>に従って行動した</a:t>
                  </a:r>
                  <a:r>
                    <a:rPr lang="en-US" altLang="ja-JP" dirty="0" smtClean="0"/>
                    <a:t/>
                  </a:r>
                  <a:br>
                    <a:rPr lang="en-US" altLang="ja-JP" dirty="0" smtClean="0"/>
                  </a:br>
                  <a:r>
                    <a:rPr lang="ja-JP" altLang="en-US" dirty="0" smtClean="0"/>
                    <a:t>とき、最終的に獲得できる累積報酬を</a:t>
                  </a:r>
                  <a:r>
                    <a:rPr lang="ja-JP" altLang="en-US" dirty="0"/>
                    <a:t>予測する</a:t>
                  </a:r>
                  <a:r>
                    <a:rPr lang="ja-JP" altLang="en-US" dirty="0" smtClean="0"/>
                    <a:t>関数</a:t>
                  </a:r>
                  <a:endParaRPr lang="en-US" altLang="ja-JP" dirty="0" smtClean="0"/>
                </a:p>
                <a:p>
                  <a:pPr lvl="1"/>
                  <a:endParaRPr lang="en-US" altLang="ja-JP" dirty="0" smtClean="0"/>
                </a:p>
                <a:p>
                  <a:pPr lvl="1"/>
                  <a:r>
                    <a:rPr lang="ja-JP" altLang="en-US" sz="2400" dirty="0" smtClean="0">
                      <a:solidFill>
                        <a:schemeClr val="tx1"/>
                      </a:solidFill>
                    </a:rPr>
                    <a:t> </a:t>
                  </a:r>
                  <a14:m>
                    <m:oMath xmlns:m="http://schemas.openxmlformats.org/officeDocument/2006/math">
                      <m:sSup>
                        <m:sSupPr>
                          <m:ctrlPr>
                            <a:rPr lang="en-US" altLang="ja-JP" sz="2800" i="1">
                              <a:solidFill>
                                <a:schemeClr val="tx1"/>
                              </a:solidFill>
                              <a:latin typeface="Cambria Math" charset="0"/>
                            </a:rPr>
                          </m:ctrlPr>
                        </m:sSupPr>
                        <m:e>
                          <m:r>
                            <m:rPr>
                              <m:sty m:val="p"/>
                            </m:rPr>
                            <a:rPr lang="en-US" altLang="ja-JP" sz="2800">
                              <a:solidFill>
                                <a:schemeClr val="tx1"/>
                              </a:solidFill>
                              <a:latin typeface="Cambria Math" charset="0"/>
                            </a:rPr>
                            <m:t>V</m:t>
                          </m:r>
                        </m:e>
                        <m:sup>
                          <m:r>
                            <a:rPr lang="en-US" altLang="ja-JP" sz="2800" i="1">
                              <a:solidFill>
                                <a:schemeClr val="tx1"/>
                              </a:solidFill>
                              <a:latin typeface="Cambria Math" charset="0"/>
                            </a:rPr>
                            <m:t>𝜋</m:t>
                          </m:r>
                        </m:sup>
                      </m:sSup>
                      <m:d>
                        <m:dPr>
                          <m:ctrlPr>
                            <a:rPr lang="en-US" altLang="ja-JP" sz="2800" i="1">
                              <a:solidFill>
                                <a:schemeClr val="tx1"/>
                              </a:solidFill>
                              <a:latin typeface="Cambria Math" charset="0"/>
                            </a:rPr>
                          </m:ctrlPr>
                        </m:dPr>
                        <m:e>
                          <m:r>
                            <a:rPr lang="en-US" altLang="ja-JP" sz="2800" i="1">
                              <a:solidFill>
                                <a:schemeClr val="tx1"/>
                              </a:solidFill>
                              <a:latin typeface="Cambria Math" charset="0"/>
                            </a:rPr>
                            <m:t>𝑠</m:t>
                          </m:r>
                        </m:e>
                      </m:d>
                      <m:r>
                        <a:rPr lang="en-US" altLang="ja-JP" sz="2800" b="0" i="1" smtClean="0">
                          <a:solidFill>
                            <a:schemeClr val="tx1"/>
                          </a:solidFill>
                          <a:latin typeface="Cambria Math" charset="0"/>
                        </a:rPr>
                        <m:t>=</m:t>
                      </m:r>
                      <m:sSub>
                        <m:sSubPr>
                          <m:ctrlPr>
                            <a:rPr kumimoji="1" lang="en-US" altLang="ja-JP" sz="2400" i="1">
                              <a:latin typeface="Cambria Math" charset="0"/>
                              <a:cs typeface="Cambria Math" charset="0"/>
                            </a:rPr>
                          </m:ctrlPr>
                        </m:sSubPr>
                        <m:e>
                          <m:r>
                            <a:rPr kumimoji="1" lang="el-GR" altLang="ja-JP" sz="2400" i="1">
                              <a:latin typeface="Cambria Math" charset="0"/>
                              <a:cs typeface="Cambria Math" charset="0"/>
                            </a:rPr>
                            <m:t>𝔼</m:t>
                          </m:r>
                        </m:e>
                        <m:sub>
                          <m:r>
                            <a:rPr kumimoji="1" lang="en-US" altLang="ja-JP" sz="2400" i="1">
                              <a:latin typeface="Cambria Math" charset="0"/>
                              <a:cs typeface="Cambria Math" charset="0"/>
                            </a:rPr>
                            <m:t>𝑠</m:t>
                          </m:r>
                          <m:r>
                            <a:rPr kumimoji="1" lang="en-US" altLang="ja-JP" sz="2400" i="1">
                              <a:latin typeface="Cambria Math" charset="0"/>
                              <a:cs typeface="Cambria Math" charset="0"/>
                            </a:rPr>
                            <m:t>~</m:t>
                          </m:r>
                          <m:r>
                            <a:rPr kumimoji="1" lang="en-US" altLang="ja-JP" sz="2400" i="1">
                              <a:latin typeface="Cambria Math" charset="0"/>
                              <a:cs typeface="Cambria Math" charset="0"/>
                            </a:rPr>
                            <m:t>𝑃</m:t>
                          </m:r>
                          <m:r>
                            <a:rPr kumimoji="1" lang="en-US" altLang="ja-JP" sz="2400" i="1">
                              <a:latin typeface="Cambria Math" charset="0"/>
                              <a:cs typeface="Cambria Math" charset="0"/>
                            </a:rPr>
                            <m:t>, </m:t>
                          </m:r>
                          <m:r>
                            <a:rPr kumimoji="1" lang="en-US" altLang="ja-JP" sz="2400" i="1">
                              <a:latin typeface="Cambria Math" charset="0"/>
                              <a:cs typeface="Cambria Math" charset="0"/>
                            </a:rPr>
                            <m:t>𝑟</m:t>
                          </m:r>
                          <m:r>
                            <a:rPr kumimoji="1" lang="en-US" altLang="ja-JP" sz="2400" i="1">
                              <a:latin typeface="Cambria Math" charset="0"/>
                              <a:cs typeface="Cambria Math" charset="0"/>
                            </a:rPr>
                            <m:t>~</m:t>
                          </m:r>
                          <m:r>
                            <a:rPr kumimoji="1" lang="en-US" altLang="ja-JP" sz="2400" i="1">
                              <a:latin typeface="Cambria Math" charset="0"/>
                              <a:cs typeface="Cambria Math" charset="0"/>
                            </a:rPr>
                            <m:t>𝑅</m:t>
                          </m:r>
                          <m:r>
                            <a:rPr kumimoji="1" lang="en-US" altLang="ja-JP" sz="2400" i="1">
                              <a:latin typeface="Cambria Math" charset="0"/>
                              <a:cs typeface="Cambria Math" charset="0"/>
                            </a:rPr>
                            <m:t>, </m:t>
                          </m:r>
                          <m:r>
                            <a:rPr kumimoji="1" lang="en-US" altLang="ja-JP" sz="2400" i="1">
                              <a:latin typeface="Cambria Math" charset="0"/>
                              <a:cs typeface="Cambria Math" charset="0"/>
                            </a:rPr>
                            <m:t>𝑎</m:t>
                          </m:r>
                          <m:r>
                            <a:rPr kumimoji="1" lang="en-US" altLang="ja-JP" sz="2400" i="1">
                              <a:latin typeface="Cambria Math" charset="0"/>
                              <a:cs typeface="Cambria Math" charset="0"/>
                            </a:rPr>
                            <m:t>~</m:t>
                          </m:r>
                          <m:r>
                            <a:rPr kumimoji="1" lang="en-US" altLang="ja-JP" sz="2400" i="1">
                              <a:latin typeface="Cambria Math" charset="0"/>
                              <a:cs typeface="Cambria Math" charset="0"/>
                            </a:rPr>
                            <m:t>𝜋</m:t>
                          </m:r>
                          <m:r>
                            <a:rPr kumimoji="1" lang="en-US" altLang="ja-JP" sz="2400" i="1">
                              <a:latin typeface="Cambria Math" charset="0"/>
                              <a:cs typeface="Cambria Math" charset="0"/>
                            </a:rPr>
                            <m:t> </m:t>
                          </m:r>
                        </m:sub>
                      </m:sSub>
                      <m:r>
                        <a:rPr lang="en-US" altLang="ja-JP" sz="2800" b="0" i="1" smtClean="0">
                          <a:solidFill>
                            <a:schemeClr val="tx1"/>
                          </a:solidFill>
                          <a:latin typeface="Cambria Math" charset="0"/>
                          <a:ea typeface="Cambria Math" charset="0"/>
                          <a:cs typeface="Cambria Math" charset="0"/>
                        </a:rPr>
                        <m:t>[ </m:t>
                      </m:r>
                      <m:nary>
                        <m:naryPr>
                          <m:chr m:val="∑"/>
                          <m:ctrlPr>
                            <a:rPr lang="is-IS" altLang="ja-JP" sz="2800" b="0" i="1" smtClean="0">
                              <a:solidFill>
                                <a:schemeClr val="tx1"/>
                              </a:solidFill>
                              <a:latin typeface="Cambria Math" charset="0"/>
                              <a:ea typeface="Cambria Math" charset="0"/>
                              <a:cs typeface="Cambria Math" charset="0"/>
                            </a:rPr>
                          </m:ctrlPr>
                        </m:naryPr>
                        <m:sub>
                          <m:r>
                            <m:rPr>
                              <m:brk m:alnAt="23"/>
                            </m:rPr>
                            <a:rPr lang="en-US" altLang="ja-JP" sz="2800" b="0" i="1" smtClean="0">
                              <a:solidFill>
                                <a:schemeClr val="tx1"/>
                              </a:solidFill>
                              <a:latin typeface="Cambria Math" charset="0"/>
                              <a:ea typeface="Cambria Math" charset="0"/>
                              <a:cs typeface="Cambria Math" charset="0"/>
                            </a:rPr>
                            <m:t>𝑘</m:t>
                          </m:r>
                          <m:r>
                            <a:rPr lang="en-US" altLang="ja-JP" sz="2800" b="0" i="1" smtClean="0">
                              <a:solidFill>
                                <a:schemeClr val="tx1"/>
                              </a:solidFill>
                              <a:latin typeface="Cambria Math" charset="0"/>
                              <a:ea typeface="Cambria Math" charset="0"/>
                              <a:cs typeface="Cambria Math" charset="0"/>
                            </a:rPr>
                            <m:t>=0</m:t>
                          </m:r>
                        </m:sub>
                        <m:sup>
                          <m:r>
                            <a:rPr lang="en-US" altLang="ja-JP" sz="2800" b="0" i="1" smtClean="0">
                              <a:solidFill>
                                <a:schemeClr val="tx1"/>
                              </a:solidFill>
                              <a:latin typeface="Cambria Math" charset="0"/>
                              <a:ea typeface="Cambria Math" charset="0"/>
                              <a:cs typeface="Cambria Math" charset="0"/>
                            </a:rPr>
                            <m:t>∞</m:t>
                          </m:r>
                        </m:sup>
                        <m:e>
                          <m:sSup>
                            <m:sSupPr>
                              <m:ctrlPr>
                                <a:rPr lang="en-US" altLang="ja-JP" sz="2800" b="0" i="1" smtClean="0">
                                  <a:solidFill>
                                    <a:schemeClr val="tx1"/>
                                  </a:solidFill>
                                  <a:latin typeface="Cambria Math" charset="0"/>
                                  <a:ea typeface="Cambria Math" charset="0"/>
                                  <a:cs typeface="Cambria Math" charset="0"/>
                                </a:rPr>
                              </m:ctrlPr>
                            </m:sSupPr>
                            <m:e>
                              <m:r>
                                <a:rPr lang="en-US" altLang="ja-JP" sz="2800" b="0" i="1" smtClean="0">
                                  <a:solidFill>
                                    <a:schemeClr val="tx1"/>
                                  </a:solidFill>
                                  <a:latin typeface="Cambria Math" charset="0"/>
                                  <a:ea typeface="Cambria Math" charset="0"/>
                                  <a:cs typeface="Cambria Math" charset="0"/>
                                </a:rPr>
                                <m:t>𝛾</m:t>
                              </m:r>
                            </m:e>
                            <m:sup>
                              <m:r>
                                <a:rPr lang="en-US" altLang="ja-JP" sz="2800" b="0" i="1" smtClean="0">
                                  <a:solidFill>
                                    <a:schemeClr val="tx1"/>
                                  </a:solidFill>
                                  <a:latin typeface="Cambria Math" charset="0"/>
                                  <a:ea typeface="Cambria Math" charset="0"/>
                                  <a:cs typeface="Cambria Math" charset="0"/>
                                </a:rPr>
                                <m:t>𝑘</m:t>
                              </m:r>
                            </m:sup>
                          </m:sSup>
                          <m:sSub>
                            <m:sSubPr>
                              <m:ctrlPr>
                                <a:rPr lang="en-US" altLang="ja-JP" sz="2800" b="0" i="1" smtClean="0">
                                  <a:solidFill>
                                    <a:schemeClr val="tx1"/>
                                  </a:solidFill>
                                  <a:latin typeface="Cambria Math" charset="0"/>
                                  <a:ea typeface="Cambria Math" charset="0"/>
                                  <a:cs typeface="Cambria Math" charset="0"/>
                                </a:rPr>
                              </m:ctrlPr>
                            </m:sSubPr>
                            <m:e>
                              <m:r>
                                <a:rPr lang="en-US" altLang="ja-JP" sz="2800" b="0" i="1" smtClean="0">
                                  <a:solidFill>
                                    <a:schemeClr val="tx1"/>
                                  </a:solidFill>
                                  <a:latin typeface="Cambria Math" charset="0"/>
                                  <a:ea typeface="Cambria Math" charset="0"/>
                                  <a:cs typeface="Cambria Math" charset="0"/>
                                </a:rPr>
                                <m:t>𝑟</m:t>
                              </m:r>
                            </m:e>
                            <m:sub>
                              <m:r>
                                <a:rPr lang="en-US" altLang="ja-JP" sz="2800" b="0" i="1" smtClean="0">
                                  <a:solidFill>
                                    <a:schemeClr val="tx1"/>
                                  </a:solidFill>
                                  <a:latin typeface="Cambria Math" charset="0"/>
                                  <a:ea typeface="Cambria Math" charset="0"/>
                                  <a:cs typeface="Cambria Math" charset="0"/>
                                </a:rPr>
                                <m:t>𝑡</m:t>
                              </m:r>
                              <m:r>
                                <a:rPr lang="en-US" altLang="ja-JP" sz="2800" b="0" i="1" smtClean="0">
                                  <a:solidFill>
                                    <a:schemeClr val="tx1"/>
                                  </a:solidFill>
                                  <a:latin typeface="Cambria Math" charset="0"/>
                                  <a:ea typeface="Cambria Math" charset="0"/>
                                  <a:cs typeface="Cambria Math" charset="0"/>
                                </a:rPr>
                                <m:t>+</m:t>
                              </m:r>
                              <m:r>
                                <a:rPr lang="en-US" altLang="ja-JP" sz="2800" b="0" i="1" smtClean="0">
                                  <a:solidFill>
                                    <a:schemeClr val="tx1"/>
                                  </a:solidFill>
                                  <a:latin typeface="Cambria Math" charset="0"/>
                                  <a:ea typeface="Cambria Math" charset="0"/>
                                  <a:cs typeface="Cambria Math" charset="0"/>
                                </a:rPr>
                                <m:t>𝑘</m:t>
                              </m:r>
                            </m:sub>
                          </m:sSub>
                          <m:r>
                            <a:rPr lang="en-US" altLang="ja-JP" sz="2800" b="0" i="1" smtClean="0">
                              <a:solidFill>
                                <a:schemeClr val="tx1"/>
                              </a:solidFill>
                              <a:latin typeface="Cambria Math" charset="0"/>
                              <a:ea typeface="Cambria Math" charset="0"/>
                              <a:cs typeface="Cambria Math" charset="0"/>
                            </a:rPr>
                            <m:t>| </m:t>
                          </m:r>
                          <m:sSub>
                            <m:sSubPr>
                              <m:ctrlPr>
                                <a:rPr lang="en-US" altLang="ja-JP" sz="2800" b="0" i="1" smtClean="0">
                                  <a:solidFill>
                                    <a:schemeClr val="tx1"/>
                                  </a:solidFill>
                                  <a:latin typeface="Cambria Math" charset="0"/>
                                  <a:ea typeface="Cambria Math" charset="0"/>
                                  <a:cs typeface="Cambria Math" charset="0"/>
                                </a:rPr>
                              </m:ctrlPr>
                            </m:sSubPr>
                            <m:e>
                              <m:r>
                                <a:rPr lang="en-US" altLang="ja-JP" sz="2800" b="0" i="1" smtClean="0">
                                  <a:solidFill>
                                    <a:schemeClr val="tx1"/>
                                  </a:solidFill>
                                  <a:latin typeface="Cambria Math" charset="0"/>
                                  <a:ea typeface="Cambria Math" charset="0"/>
                                  <a:cs typeface="Cambria Math" charset="0"/>
                                </a:rPr>
                                <m:t>𝑠</m:t>
                              </m:r>
                            </m:e>
                            <m:sub>
                              <m:r>
                                <a:rPr lang="en-US" altLang="ja-JP" sz="2800" b="0" i="1" smtClean="0">
                                  <a:solidFill>
                                    <a:schemeClr val="tx1"/>
                                  </a:solidFill>
                                  <a:latin typeface="Cambria Math" charset="0"/>
                                  <a:ea typeface="Cambria Math" charset="0"/>
                                  <a:cs typeface="Cambria Math" charset="0"/>
                                </a:rPr>
                                <m:t>𝑡</m:t>
                              </m:r>
                            </m:sub>
                          </m:sSub>
                          <m:r>
                            <a:rPr lang="en-US" altLang="ja-JP" sz="2800" b="0" i="1" smtClean="0">
                              <a:solidFill>
                                <a:schemeClr val="tx1"/>
                              </a:solidFill>
                              <a:latin typeface="Cambria Math" charset="0"/>
                              <a:ea typeface="Cambria Math" charset="0"/>
                              <a:cs typeface="Cambria Math" charset="0"/>
                            </a:rPr>
                            <m:t>=</m:t>
                          </m:r>
                          <m:r>
                            <a:rPr lang="en-US" altLang="ja-JP" sz="2800" b="0" i="1" smtClean="0">
                              <a:solidFill>
                                <a:schemeClr val="tx1"/>
                              </a:solidFill>
                              <a:latin typeface="Cambria Math" charset="0"/>
                              <a:ea typeface="Cambria Math" charset="0"/>
                              <a:cs typeface="Cambria Math" charset="0"/>
                            </a:rPr>
                            <m:t>𝑠</m:t>
                          </m:r>
                          <m:r>
                            <a:rPr lang="en-US" altLang="ja-JP" sz="2800" b="0" i="1" smtClean="0">
                              <a:solidFill>
                                <a:schemeClr val="tx1"/>
                              </a:solidFill>
                              <a:latin typeface="Cambria Math" charset="0"/>
                              <a:ea typeface="Cambria Math" charset="0"/>
                              <a:cs typeface="Cambria Math" charset="0"/>
                            </a:rPr>
                            <m:t> </m:t>
                          </m:r>
                        </m:e>
                      </m:nary>
                      <m:r>
                        <a:rPr lang="en-US" altLang="ja-JP" sz="2800" b="0" i="1" smtClean="0">
                          <a:solidFill>
                            <a:schemeClr val="tx1"/>
                          </a:solidFill>
                          <a:latin typeface="Cambria Math" charset="0"/>
                          <a:ea typeface="Cambria Math" charset="0"/>
                          <a:cs typeface="Cambria Math" charset="0"/>
                        </a:rPr>
                        <m:t>]</m:t>
                      </m:r>
                    </m:oMath>
                  </a14:m>
                  <a:endParaRPr lang="en-US" altLang="ja-JP" dirty="0"/>
                </a:p>
              </p:txBody>
            </p:sp>
          </mc:Choice>
          <mc:Fallback xmlns="">
            <p:sp>
              <p:nvSpPr>
                <p:cNvPr id="4" name="Rounded Rectangle 3"/>
                <p:cNvSpPr>
                  <a:spLocks noRot="1" noChangeAspect="1" noMove="1" noResize="1" noEditPoints="1" noAdjustHandles="1" noChangeArrowheads="1" noChangeShapeType="1" noTextEdit="1"/>
                </p:cNvSpPr>
                <p:nvPr/>
              </p:nvSpPr>
              <p:spPr>
                <a:xfrm>
                  <a:off x="1235493" y="2994057"/>
                  <a:ext cx="7575549" cy="1765633"/>
                </a:xfrm>
                <a:prstGeom prst="round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41702" y="2765973"/>
                  <a:ext cx="2741480" cy="369332"/>
                </a:xfrm>
                <a:prstGeom prst="rect">
                  <a:avLst/>
                </a:prstGeom>
                <a:solidFill>
                  <a:schemeClr val="bg1"/>
                </a:solidFill>
              </p:spPr>
              <p:txBody>
                <a:bodyPr wrap="square" rtlCol="0">
                  <a:spAutoFit/>
                </a:bodyPr>
                <a:lstStyle/>
                <a:p>
                  <a:r>
                    <a:rPr lang="ja-JP" altLang="en-US" dirty="0" smtClean="0">
                      <a:solidFill>
                        <a:srgbClr val="FF0000"/>
                      </a:solidFill>
                    </a:rPr>
                    <a:t>状態価値関数</a:t>
                  </a:r>
                  <a:r>
                    <a:rPr lang="en-US" altLang="ja-JP" dirty="0">
                      <a:solidFill>
                        <a:srgbClr val="FF0000"/>
                      </a:solidFill>
                    </a:rPr>
                    <a:t> </a:t>
                  </a:r>
                  <a14:m>
                    <m:oMath xmlns:m="http://schemas.openxmlformats.org/officeDocument/2006/math">
                      <m:sSup>
                        <m:sSupPr>
                          <m:ctrlPr>
                            <a:rPr lang="en-US" altLang="ja-JP" i="1">
                              <a:solidFill>
                                <a:srgbClr val="FF0000"/>
                              </a:solidFill>
                              <a:latin typeface="Cambria Math" charset="0"/>
                            </a:rPr>
                          </m:ctrlPr>
                        </m:sSupPr>
                        <m:e>
                          <m:r>
                            <m:rPr>
                              <m:sty m:val="p"/>
                            </m:rPr>
                            <a:rPr lang="en-US" altLang="ja-JP">
                              <a:solidFill>
                                <a:srgbClr val="FF0000"/>
                              </a:solidFill>
                              <a:latin typeface="Cambria Math" charset="0"/>
                            </a:rPr>
                            <m:t>V</m:t>
                          </m:r>
                        </m:e>
                        <m:sup>
                          <m:r>
                            <a:rPr lang="en-US" altLang="ja-JP" i="1">
                              <a:solidFill>
                                <a:srgbClr val="FF0000"/>
                              </a:solidFill>
                              <a:latin typeface="Cambria Math" charset="0"/>
                            </a:rPr>
                            <m:t>𝜋</m:t>
                          </m:r>
                        </m:sup>
                      </m:sSup>
                      <m:d>
                        <m:dPr>
                          <m:ctrlPr>
                            <a:rPr lang="en-US" altLang="ja-JP" i="1">
                              <a:solidFill>
                                <a:srgbClr val="FF0000"/>
                              </a:solidFill>
                              <a:latin typeface="Cambria Math" charset="0"/>
                            </a:rPr>
                          </m:ctrlPr>
                        </m:dPr>
                        <m:e>
                          <m:r>
                            <a:rPr lang="en-US" altLang="ja-JP" i="1">
                              <a:solidFill>
                                <a:srgbClr val="FF0000"/>
                              </a:solidFill>
                              <a:latin typeface="Cambria Math" charset="0"/>
                            </a:rPr>
                            <m:t>𝑠</m:t>
                          </m:r>
                        </m:e>
                      </m:d>
                    </m:oMath>
                  </a14:m>
                  <a:endParaRPr lang="en-US" altLang="ja-JP"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41702" y="2765973"/>
                  <a:ext cx="2741480" cy="369332"/>
                </a:xfrm>
                <a:prstGeom prst="rect">
                  <a:avLst/>
                </a:prstGeom>
                <a:blipFill rotWithShape="0">
                  <a:blip r:embed="rId4"/>
                  <a:stretch>
                    <a:fillRect l="-1822" t="-6557" b="-27869"/>
                  </a:stretch>
                </a:blipFill>
              </p:spPr>
              <p:txBody>
                <a:bodyPr/>
                <a:lstStyle/>
                <a:p>
                  <a:r>
                    <a:rPr lang="ja-JP" altLang="en-US">
                      <a:noFill/>
                    </a:rPr>
                    <a:t> </a:t>
                  </a:r>
                </a:p>
              </p:txBody>
            </p:sp>
          </mc:Fallback>
        </mc:AlternateContent>
      </p:grpSp>
      <p:grpSp>
        <p:nvGrpSpPr>
          <p:cNvPr id="9" name="Group 8"/>
          <p:cNvGrpSpPr/>
          <p:nvPr/>
        </p:nvGrpSpPr>
        <p:grpSpPr>
          <a:xfrm>
            <a:off x="894930" y="4473585"/>
            <a:ext cx="7907140" cy="1808224"/>
            <a:chOff x="1317469" y="4826584"/>
            <a:chExt cx="6926058" cy="1808224"/>
          </a:xfrm>
        </p:grpSpPr>
        <mc:AlternateContent xmlns:mc="http://schemas.openxmlformats.org/markup-compatibility/2006" xmlns:a14="http://schemas.microsoft.com/office/drawing/2010/main">
          <mc:Choice Requires="a14">
            <p:sp>
              <p:nvSpPr>
                <p:cNvPr id="6" name="Rounded Rectangle 5"/>
                <p:cNvSpPr/>
                <p:nvPr/>
              </p:nvSpPr>
              <p:spPr>
                <a:xfrm>
                  <a:off x="1317469" y="5060165"/>
                  <a:ext cx="6926058" cy="15746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1"/>
                  <a:r>
                    <a:rPr lang="ja-JP" altLang="en-US" dirty="0" smtClean="0"/>
                    <a:t>状態</a:t>
                  </a:r>
                  <a14:m>
                    <m:oMath xmlns:m="http://schemas.openxmlformats.org/officeDocument/2006/math">
                      <m:r>
                        <a:rPr lang="en-US" altLang="ja-JP">
                          <a:latin typeface="Cambria Math" charset="0"/>
                        </a:rPr>
                        <m:t> </m:t>
                      </m:r>
                      <m:r>
                        <a:rPr lang="en-US" altLang="ja-JP" i="1">
                          <a:latin typeface="Cambria Math" charset="0"/>
                        </a:rPr>
                        <m:t>𝑠</m:t>
                      </m:r>
                      <m:r>
                        <a:rPr lang="en-US" altLang="ja-JP" i="1">
                          <a:latin typeface="Cambria Math" charset="0"/>
                        </a:rPr>
                        <m:t> </m:t>
                      </m:r>
                    </m:oMath>
                  </a14:m>
                  <a:r>
                    <a:rPr lang="ja-JP" altLang="en-US" dirty="0"/>
                    <a:t>において</a:t>
                  </a:r>
                  <a:r>
                    <a:rPr lang="ja-JP" altLang="en-US" dirty="0" smtClean="0"/>
                    <a:t>、</a:t>
                  </a:r>
                  <a:r>
                    <a:rPr lang="en-US" altLang="ja-JP" dirty="0"/>
                    <a:t> </a:t>
                  </a:r>
                  <a:r>
                    <a:rPr lang="ja-JP" altLang="en-US" dirty="0" smtClean="0"/>
                    <a:t>行動</a:t>
                  </a:r>
                  <a14:m>
                    <m:oMath xmlns:m="http://schemas.openxmlformats.org/officeDocument/2006/math">
                      <m:r>
                        <a:rPr lang="en-US" altLang="ja-JP" i="1">
                          <a:latin typeface="Cambria Math" charset="0"/>
                        </a:rPr>
                        <m:t>𝑎</m:t>
                      </m:r>
                    </m:oMath>
                  </a14:m>
                  <a:r>
                    <a:rPr lang="ja-JP" altLang="en-US" dirty="0" smtClean="0"/>
                    <a:t>を取り、</a:t>
                  </a:r>
                  <a:r>
                    <a:rPr lang="ja-JP" altLang="en-US" dirty="0"/>
                    <a:t>そこから方策</a:t>
                  </a:r>
                  <a14:m>
                    <m:oMath xmlns:m="http://schemas.openxmlformats.org/officeDocument/2006/math">
                      <m:r>
                        <a:rPr lang="en-US" altLang="ja-JP" i="1">
                          <a:latin typeface="Cambria Math" charset="0"/>
                        </a:rPr>
                        <m:t>𝜋</m:t>
                      </m:r>
                    </m:oMath>
                  </a14:m>
                  <a:r>
                    <a:rPr lang="ja-JP" altLang="en-US" dirty="0"/>
                    <a:t>に従って行動</a:t>
                  </a:r>
                  <a:r>
                    <a:rPr lang="ja-JP" altLang="en-US" dirty="0" smtClean="0"/>
                    <a:t>したとき</a:t>
                  </a:r>
                  <a:r>
                    <a:rPr lang="ja-JP" altLang="en-US" dirty="0"/>
                    <a:t>、最終的に獲得できる累積報酬を予測する</a:t>
                  </a:r>
                  <a:r>
                    <a:rPr lang="ja-JP" altLang="en-US" dirty="0" smtClean="0"/>
                    <a:t>関数</a:t>
                  </a:r>
                  <a:endParaRPr lang="en-US" altLang="ja-JP" dirty="0" smtClean="0"/>
                </a:p>
                <a:p>
                  <a:pPr lvl="1"/>
                  <a:endParaRPr lang="en-US" altLang="ja-JP" dirty="0"/>
                </a:p>
                <a:p>
                  <a:pPr lvl="1"/>
                  <a:r>
                    <a:rPr lang="ja-JP" altLang="en-US" sz="2400" dirty="0">
                      <a:solidFill>
                        <a:schemeClr val="tx1"/>
                      </a:solidFill>
                    </a:rPr>
                    <a:t> </a:t>
                  </a:r>
                  <a14:m>
                    <m:oMath xmlns:m="http://schemas.openxmlformats.org/officeDocument/2006/math">
                      <m:sSup>
                        <m:sSupPr>
                          <m:ctrlPr>
                            <a:rPr lang="en-US" altLang="ja-JP" sz="2400" i="1">
                              <a:solidFill>
                                <a:schemeClr val="tx1"/>
                              </a:solidFill>
                              <a:latin typeface="Cambria Math" charset="0"/>
                            </a:rPr>
                          </m:ctrlPr>
                        </m:sSupPr>
                        <m:e>
                          <m:r>
                            <m:rPr>
                              <m:sty m:val="p"/>
                            </m:rPr>
                            <a:rPr lang="en-US" altLang="ja-JP" sz="2400" b="0" i="0" smtClean="0">
                              <a:solidFill>
                                <a:schemeClr val="tx1"/>
                              </a:solidFill>
                              <a:latin typeface="Cambria Math" charset="0"/>
                            </a:rPr>
                            <m:t>Q</m:t>
                          </m:r>
                        </m:e>
                        <m:sup>
                          <m:r>
                            <a:rPr lang="en-US" altLang="ja-JP" sz="2400" i="1">
                              <a:solidFill>
                                <a:schemeClr val="tx1"/>
                              </a:solidFill>
                              <a:latin typeface="Cambria Math" charset="0"/>
                            </a:rPr>
                            <m:t>𝜋</m:t>
                          </m:r>
                        </m:sup>
                      </m:sSup>
                      <m:d>
                        <m:dPr>
                          <m:ctrlPr>
                            <a:rPr lang="en-US" altLang="ja-JP" sz="2400" i="1">
                              <a:solidFill>
                                <a:schemeClr val="tx1"/>
                              </a:solidFill>
                              <a:latin typeface="Cambria Math" charset="0"/>
                            </a:rPr>
                          </m:ctrlPr>
                        </m:dPr>
                        <m:e>
                          <m:r>
                            <a:rPr lang="en-US" altLang="ja-JP" sz="2400" i="1">
                              <a:solidFill>
                                <a:schemeClr val="tx1"/>
                              </a:solidFill>
                              <a:latin typeface="Cambria Math" charset="0"/>
                            </a:rPr>
                            <m:t>𝑠</m:t>
                          </m:r>
                          <m:r>
                            <a:rPr lang="en-US" altLang="ja-JP" sz="2400" b="0" i="1" smtClean="0">
                              <a:solidFill>
                                <a:schemeClr val="tx1"/>
                              </a:solidFill>
                              <a:latin typeface="Cambria Math" charset="0"/>
                            </a:rPr>
                            <m:t>, </m:t>
                          </m:r>
                          <m:r>
                            <a:rPr lang="en-US" altLang="ja-JP" sz="2400" b="0" i="1" smtClean="0">
                              <a:solidFill>
                                <a:schemeClr val="tx1"/>
                              </a:solidFill>
                              <a:latin typeface="Cambria Math" charset="0"/>
                            </a:rPr>
                            <m:t>𝑎</m:t>
                          </m:r>
                        </m:e>
                      </m:d>
                      <m:r>
                        <a:rPr lang="en-US" altLang="ja-JP" sz="2400" i="1">
                          <a:solidFill>
                            <a:schemeClr val="tx1"/>
                          </a:solidFill>
                          <a:latin typeface="Cambria Math" charset="0"/>
                        </a:rPr>
                        <m:t>=</m:t>
                      </m:r>
                      <m:sSub>
                        <m:sSubPr>
                          <m:ctrlPr>
                            <a:rPr kumimoji="1" lang="en-US" altLang="ja-JP" sz="2400" i="1">
                              <a:latin typeface="Cambria Math" charset="0"/>
                              <a:cs typeface="Cambria Math" charset="0"/>
                            </a:rPr>
                          </m:ctrlPr>
                        </m:sSubPr>
                        <m:e>
                          <m:r>
                            <a:rPr kumimoji="1" lang="el-GR" altLang="ja-JP" sz="2400" i="1">
                              <a:latin typeface="Cambria Math" charset="0"/>
                              <a:cs typeface="Cambria Math" charset="0"/>
                            </a:rPr>
                            <m:t>𝔼</m:t>
                          </m:r>
                        </m:e>
                        <m:sub>
                          <m:r>
                            <a:rPr kumimoji="1" lang="en-US" altLang="ja-JP" sz="2400" i="1">
                              <a:latin typeface="Cambria Math" charset="0"/>
                              <a:cs typeface="Cambria Math" charset="0"/>
                            </a:rPr>
                            <m:t>𝑠</m:t>
                          </m:r>
                          <m:r>
                            <a:rPr kumimoji="1" lang="en-US" altLang="ja-JP" sz="2400" i="1">
                              <a:latin typeface="Cambria Math" charset="0"/>
                              <a:cs typeface="Cambria Math" charset="0"/>
                            </a:rPr>
                            <m:t>~</m:t>
                          </m:r>
                          <m:r>
                            <a:rPr kumimoji="1" lang="en-US" altLang="ja-JP" sz="2400" i="1">
                              <a:latin typeface="Cambria Math" charset="0"/>
                              <a:cs typeface="Cambria Math" charset="0"/>
                            </a:rPr>
                            <m:t>𝑃</m:t>
                          </m:r>
                          <m:r>
                            <a:rPr kumimoji="1" lang="en-US" altLang="ja-JP" sz="2400" i="1">
                              <a:latin typeface="Cambria Math" charset="0"/>
                              <a:cs typeface="Cambria Math" charset="0"/>
                            </a:rPr>
                            <m:t>, </m:t>
                          </m:r>
                          <m:r>
                            <a:rPr kumimoji="1" lang="en-US" altLang="ja-JP" sz="2400" i="1">
                              <a:latin typeface="Cambria Math" charset="0"/>
                              <a:cs typeface="Cambria Math" charset="0"/>
                            </a:rPr>
                            <m:t>𝑟</m:t>
                          </m:r>
                          <m:r>
                            <a:rPr kumimoji="1" lang="en-US" altLang="ja-JP" sz="2400" i="1">
                              <a:latin typeface="Cambria Math" charset="0"/>
                              <a:cs typeface="Cambria Math" charset="0"/>
                            </a:rPr>
                            <m:t>~</m:t>
                          </m:r>
                          <m:r>
                            <a:rPr kumimoji="1" lang="en-US" altLang="ja-JP" sz="2400" i="1">
                              <a:latin typeface="Cambria Math" charset="0"/>
                              <a:cs typeface="Cambria Math" charset="0"/>
                            </a:rPr>
                            <m:t>𝑅</m:t>
                          </m:r>
                          <m:r>
                            <a:rPr kumimoji="1" lang="en-US" altLang="ja-JP" sz="2400" i="1">
                              <a:latin typeface="Cambria Math" charset="0"/>
                              <a:cs typeface="Cambria Math" charset="0"/>
                            </a:rPr>
                            <m:t>, </m:t>
                          </m:r>
                          <m:r>
                            <a:rPr kumimoji="1" lang="en-US" altLang="ja-JP" sz="2400" i="1">
                              <a:latin typeface="Cambria Math" charset="0"/>
                              <a:cs typeface="Cambria Math" charset="0"/>
                            </a:rPr>
                            <m:t>𝑎</m:t>
                          </m:r>
                          <m:r>
                            <a:rPr kumimoji="1" lang="en-US" altLang="ja-JP" sz="2400" i="1">
                              <a:latin typeface="Cambria Math" charset="0"/>
                              <a:cs typeface="Cambria Math" charset="0"/>
                            </a:rPr>
                            <m:t>~</m:t>
                          </m:r>
                          <m:r>
                            <a:rPr kumimoji="1" lang="en-US" altLang="ja-JP" sz="2400" i="1">
                              <a:latin typeface="Cambria Math" charset="0"/>
                              <a:cs typeface="Cambria Math" charset="0"/>
                            </a:rPr>
                            <m:t>𝜋</m:t>
                          </m:r>
                          <m:r>
                            <a:rPr kumimoji="1" lang="en-US" altLang="ja-JP" sz="2400" i="1">
                              <a:latin typeface="Cambria Math" charset="0"/>
                              <a:cs typeface="Cambria Math" charset="0"/>
                            </a:rPr>
                            <m:t> </m:t>
                          </m:r>
                        </m:sub>
                      </m:sSub>
                      <m:r>
                        <a:rPr lang="en-US" altLang="ja-JP" sz="2400" b="0" i="1" smtClean="0">
                          <a:solidFill>
                            <a:schemeClr val="tx1"/>
                          </a:solidFill>
                          <a:latin typeface="Cambria Math" charset="0"/>
                          <a:ea typeface="Cambria Math" charset="0"/>
                          <a:cs typeface="Cambria Math" charset="0"/>
                        </a:rPr>
                        <m:t>[</m:t>
                      </m:r>
                      <m:r>
                        <a:rPr lang="en-US" altLang="ja-JP" sz="2400" i="1">
                          <a:solidFill>
                            <a:schemeClr val="tx1"/>
                          </a:solidFill>
                          <a:latin typeface="Cambria Math" charset="0"/>
                          <a:ea typeface="Cambria Math" charset="0"/>
                          <a:cs typeface="Cambria Math" charset="0"/>
                        </a:rPr>
                        <m:t> </m:t>
                      </m:r>
                      <m:nary>
                        <m:naryPr>
                          <m:chr m:val="∑"/>
                          <m:ctrlPr>
                            <a:rPr lang="is-IS" altLang="ja-JP" sz="2400" i="1">
                              <a:solidFill>
                                <a:schemeClr val="tx1"/>
                              </a:solidFill>
                              <a:latin typeface="Cambria Math" charset="0"/>
                              <a:ea typeface="Cambria Math" charset="0"/>
                              <a:cs typeface="Cambria Math" charset="0"/>
                            </a:rPr>
                          </m:ctrlPr>
                        </m:naryPr>
                        <m:sub>
                          <m:r>
                            <m:rPr>
                              <m:brk m:alnAt="23"/>
                            </m:rPr>
                            <a:rPr lang="en-US" altLang="ja-JP" sz="2400" i="1">
                              <a:solidFill>
                                <a:schemeClr val="tx1"/>
                              </a:solidFill>
                              <a:latin typeface="Cambria Math" charset="0"/>
                              <a:ea typeface="Cambria Math" charset="0"/>
                              <a:cs typeface="Cambria Math" charset="0"/>
                            </a:rPr>
                            <m:t>𝑘</m:t>
                          </m:r>
                          <m:r>
                            <a:rPr lang="en-US" altLang="ja-JP" sz="2400" i="1">
                              <a:solidFill>
                                <a:schemeClr val="tx1"/>
                              </a:solidFill>
                              <a:latin typeface="Cambria Math" charset="0"/>
                              <a:ea typeface="Cambria Math" charset="0"/>
                              <a:cs typeface="Cambria Math" charset="0"/>
                            </a:rPr>
                            <m:t>=0</m:t>
                          </m:r>
                        </m:sub>
                        <m:sup>
                          <m:r>
                            <a:rPr lang="en-US" altLang="ja-JP" sz="2400" i="1">
                              <a:solidFill>
                                <a:schemeClr val="tx1"/>
                              </a:solidFill>
                              <a:latin typeface="Cambria Math" charset="0"/>
                              <a:ea typeface="Cambria Math" charset="0"/>
                              <a:cs typeface="Cambria Math" charset="0"/>
                            </a:rPr>
                            <m:t>∞</m:t>
                          </m:r>
                        </m:sup>
                        <m:e>
                          <m:sSup>
                            <m:sSupPr>
                              <m:ctrlPr>
                                <a:rPr lang="en-US" altLang="ja-JP" sz="2400" i="1">
                                  <a:solidFill>
                                    <a:schemeClr val="tx1"/>
                                  </a:solidFill>
                                  <a:latin typeface="Cambria Math" charset="0"/>
                                  <a:ea typeface="Cambria Math" charset="0"/>
                                  <a:cs typeface="Cambria Math" charset="0"/>
                                </a:rPr>
                              </m:ctrlPr>
                            </m:sSupPr>
                            <m:e>
                              <m:r>
                                <a:rPr lang="en-US" altLang="ja-JP" sz="2400" i="1">
                                  <a:solidFill>
                                    <a:schemeClr val="tx1"/>
                                  </a:solidFill>
                                  <a:latin typeface="Cambria Math" charset="0"/>
                                  <a:ea typeface="Cambria Math" charset="0"/>
                                  <a:cs typeface="Cambria Math" charset="0"/>
                                </a:rPr>
                                <m:t>𝛾</m:t>
                              </m:r>
                            </m:e>
                            <m:sup>
                              <m:r>
                                <a:rPr lang="en-US" altLang="ja-JP" sz="2400" i="1">
                                  <a:solidFill>
                                    <a:schemeClr val="tx1"/>
                                  </a:solidFill>
                                  <a:latin typeface="Cambria Math" charset="0"/>
                                  <a:ea typeface="Cambria Math" charset="0"/>
                                  <a:cs typeface="Cambria Math" charset="0"/>
                                </a:rPr>
                                <m:t>𝑘</m:t>
                              </m:r>
                            </m:sup>
                          </m:sSup>
                          <m:sSub>
                            <m:sSubPr>
                              <m:ctrlPr>
                                <a:rPr lang="en-US" altLang="ja-JP" sz="2400" i="1">
                                  <a:solidFill>
                                    <a:schemeClr val="tx1"/>
                                  </a:solidFill>
                                  <a:latin typeface="Cambria Math" charset="0"/>
                                  <a:ea typeface="Cambria Math" charset="0"/>
                                  <a:cs typeface="Cambria Math" charset="0"/>
                                </a:rPr>
                              </m:ctrlPr>
                            </m:sSubPr>
                            <m:e>
                              <m:r>
                                <a:rPr lang="en-US" altLang="ja-JP" sz="2400" i="1">
                                  <a:solidFill>
                                    <a:schemeClr val="tx1"/>
                                  </a:solidFill>
                                  <a:latin typeface="Cambria Math" charset="0"/>
                                  <a:ea typeface="Cambria Math" charset="0"/>
                                  <a:cs typeface="Cambria Math" charset="0"/>
                                </a:rPr>
                                <m:t>𝑟</m:t>
                              </m:r>
                            </m:e>
                            <m:sub>
                              <m:r>
                                <a:rPr lang="en-US" altLang="ja-JP" sz="2400" i="1">
                                  <a:solidFill>
                                    <a:schemeClr val="tx1"/>
                                  </a:solidFill>
                                  <a:latin typeface="Cambria Math" charset="0"/>
                                  <a:ea typeface="Cambria Math" charset="0"/>
                                  <a:cs typeface="Cambria Math" charset="0"/>
                                </a:rPr>
                                <m:t>𝑡</m:t>
                              </m:r>
                              <m:r>
                                <a:rPr lang="en-US" altLang="ja-JP" sz="2400" i="1">
                                  <a:solidFill>
                                    <a:schemeClr val="tx1"/>
                                  </a:solidFill>
                                  <a:latin typeface="Cambria Math" charset="0"/>
                                  <a:ea typeface="Cambria Math" charset="0"/>
                                  <a:cs typeface="Cambria Math" charset="0"/>
                                </a:rPr>
                                <m:t>+</m:t>
                              </m:r>
                              <m:r>
                                <a:rPr lang="en-US" altLang="ja-JP" sz="2400" i="1">
                                  <a:solidFill>
                                    <a:schemeClr val="tx1"/>
                                  </a:solidFill>
                                  <a:latin typeface="Cambria Math" charset="0"/>
                                  <a:ea typeface="Cambria Math" charset="0"/>
                                  <a:cs typeface="Cambria Math" charset="0"/>
                                </a:rPr>
                                <m:t>𝑘</m:t>
                              </m:r>
                            </m:sub>
                          </m:sSub>
                          <m:r>
                            <a:rPr lang="en-US" altLang="ja-JP" sz="2400" i="1">
                              <a:solidFill>
                                <a:schemeClr val="tx1"/>
                              </a:solidFill>
                              <a:latin typeface="Cambria Math" charset="0"/>
                              <a:ea typeface="Cambria Math" charset="0"/>
                              <a:cs typeface="Cambria Math" charset="0"/>
                            </a:rPr>
                            <m:t>| </m:t>
                          </m:r>
                          <m:sSub>
                            <m:sSubPr>
                              <m:ctrlPr>
                                <a:rPr lang="en-US" altLang="ja-JP" sz="2400" i="1">
                                  <a:solidFill>
                                    <a:schemeClr val="tx1"/>
                                  </a:solidFill>
                                  <a:latin typeface="Cambria Math" charset="0"/>
                                  <a:ea typeface="Cambria Math" charset="0"/>
                                  <a:cs typeface="Cambria Math" charset="0"/>
                                </a:rPr>
                              </m:ctrlPr>
                            </m:sSubPr>
                            <m:e>
                              <m:r>
                                <a:rPr lang="en-US" altLang="ja-JP" sz="2400" i="1">
                                  <a:solidFill>
                                    <a:schemeClr val="tx1"/>
                                  </a:solidFill>
                                  <a:latin typeface="Cambria Math" charset="0"/>
                                  <a:ea typeface="Cambria Math" charset="0"/>
                                  <a:cs typeface="Cambria Math" charset="0"/>
                                </a:rPr>
                                <m:t>𝑠</m:t>
                              </m:r>
                            </m:e>
                            <m:sub>
                              <m:r>
                                <a:rPr lang="en-US" altLang="ja-JP" sz="2400" i="1">
                                  <a:solidFill>
                                    <a:schemeClr val="tx1"/>
                                  </a:solidFill>
                                  <a:latin typeface="Cambria Math" charset="0"/>
                                  <a:ea typeface="Cambria Math" charset="0"/>
                                  <a:cs typeface="Cambria Math" charset="0"/>
                                </a:rPr>
                                <m:t>𝑡</m:t>
                              </m:r>
                            </m:sub>
                          </m:sSub>
                          <m:r>
                            <a:rPr lang="en-US" altLang="ja-JP" sz="2400" i="1">
                              <a:solidFill>
                                <a:schemeClr val="tx1"/>
                              </a:solidFill>
                              <a:latin typeface="Cambria Math" charset="0"/>
                              <a:ea typeface="Cambria Math" charset="0"/>
                              <a:cs typeface="Cambria Math" charset="0"/>
                            </a:rPr>
                            <m:t>=</m:t>
                          </m:r>
                          <m:r>
                            <a:rPr lang="en-US" altLang="ja-JP" sz="2400" i="1">
                              <a:solidFill>
                                <a:schemeClr val="tx1"/>
                              </a:solidFill>
                              <a:latin typeface="Cambria Math" charset="0"/>
                              <a:ea typeface="Cambria Math" charset="0"/>
                              <a:cs typeface="Cambria Math" charset="0"/>
                            </a:rPr>
                            <m:t>𝑠</m:t>
                          </m:r>
                          <m:r>
                            <a:rPr lang="en-US" altLang="ja-JP" sz="2400" b="0" i="1" smtClean="0">
                              <a:solidFill>
                                <a:schemeClr val="tx1"/>
                              </a:solidFill>
                              <a:latin typeface="Cambria Math" charset="0"/>
                              <a:ea typeface="Cambria Math" charset="0"/>
                              <a:cs typeface="Cambria Math" charset="0"/>
                            </a:rPr>
                            <m:t>, </m:t>
                          </m:r>
                          <m:sSub>
                            <m:sSubPr>
                              <m:ctrlPr>
                                <a:rPr lang="en-US" altLang="ja-JP" sz="2400" b="0" i="1" smtClean="0">
                                  <a:solidFill>
                                    <a:schemeClr val="tx1"/>
                                  </a:solidFill>
                                  <a:latin typeface="Cambria Math" charset="0"/>
                                  <a:ea typeface="Cambria Math" charset="0"/>
                                  <a:cs typeface="Cambria Math" charset="0"/>
                                </a:rPr>
                              </m:ctrlPr>
                            </m:sSubPr>
                            <m:e>
                              <m:r>
                                <a:rPr lang="en-US" altLang="ja-JP" sz="2400" b="0" i="1" smtClean="0">
                                  <a:solidFill>
                                    <a:schemeClr val="tx1"/>
                                  </a:solidFill>
                                  <a:latin typeface="Cambria Math" charset="0"/>
                                  <a:ea typeface="Cambria Math" charset="0"/>
                                  <a:cs typeface="Cambria Math" charset="0"/>
                                </a:rPr>
                                <m:t>𝑎</m:t>
                              </m:r>
                            </m:e>
                            <m:sub>
                              <m:r>
                                <a:rPr lang="en-US" altLang="ja-JP" sz="2400" b="0" i="1" smtClean="0">
                                  <a:solidFill>
                                    <a:schemeClr val="tx1"/>
                                  </a:solidFill>
                                  <a:latin typeface="Cambria Math" charset="0"/>
                                  <a:ea typeface="Cambria Math" charset="0"/>
                                  <a:cs typeface="Cambria Math" charset="0"/>
                                </a:rPr>
                                <m:t>𝑡</m:t>
                              </m:r>
                            </m:sub>
                          </m:sSub>
                          <m:r>
                            <a:rPr lang="en-US" altLang="ja-JP" sz="2400" b="0" i="1" smtClean="0">
                              <a:solidFill>
                                <a:schemeClr val="tx1"/>
                              </a:solidFill>
                              <a:latin typeface="Cambria Math" charset="0"/>
                              <a:ea typeface="Cambria Math" charset="0"/>
                              <a:cs typeface="Cambria Math" charset="0"/>
                            </a:rPr>
                            <m:t>=</m:t>
                          </m:r>
                          <m:r>
                            <a:rPr lang="en-US" altLang="ja-JP" sz="2400" b="0" i="1" smtClean="0">
                              <a:solidFill>
                                <a:schemeClr val="tx1"/>
                              </a:solidFill>
                              <a:latin typeface="Cambria Math" charset="0"/>
                              <a:ea typeface="Cambria Math" charset="0"/>
                              <a:cs typeface="Cambria Math" charset="0"/>
                            </a:rPr>
                            <m:t>𝑎</m:t>
                          </m:r>
                          <m:r>
                            <a:rPr lang="en-US" altLang="ja-JP" sz="2400" i="1">
                              <a:solidFill>
                                <a:schemeClr val="tx1"/>
                              </a:solidFill>
                              <a:latin typeface="Cambria Math" charset="0"/>
                              <a:ea typeface="Cambria Math" charset="0"/>
                              <a:cs typeface="Cambria Math" charset="0"/>
                            </a:rPr>
                            <m:t> </m:t>
                          </m:r>
                        </m:e>
                      </m:nary>
                      <m:r>
                        <a:rPr lang="en-US" altLang="ja-JP" sz="2400" b="0" i="1" smtClean="0">
                          <a:solidFill>
                            <a:schemeClr val="tx1"/>
                          </a:solidFill>
                          <a:latin typeface="Cambria Math" charset="0"/>
                          <a:ea typeface="Cambria Math" charset="0"/>
                          <a:cs typeface="Cambria Math" charset="0"/>
                        </a:rPr>
                        <m:t>]</m:t>
                      </m:r>
                    </m:oMath>
                  </a14:m>
                  <a:endParaRPr lang="en-US" altLang="ja-JP" dirty="0"/>
                </a:p>
              </p:txBody>
            </p:sp>
          </mc:Choice>
          <mc:Fallback xmlns="">
            <p:sp>
              <p:nvSpPr>
                <p:cNvPr id="6" name="Rounded Rectangle 5"/>
                <p:cNvSpPr>
                  <a:spLocks noRot="1" noChangeAspect="1" noMove="1" noResize="1" noEditPoints="1" noAdjustHandles="1" noChangeArrowheads="1" noChangeShapeType="1" noTextEdit="1"/>
                </p:cNvSpPr>
                <p:nvPr/>
              </p:nvSpPr>
              <p:spPr>
                <a:xfrm>
                  <a:off x="1317469" y="5060165"/>
                  <a:ext cx="6926058" cy="1574643"/>
                </a:xfrm>
                <a:prstGeom prst="round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318565" y="4826584"/>
                  <a:ext cx="2552700" cy="369332"/>
                </a:xfrm>
                <a:prstGeom prst="rect">
                  <a:avLst/>
                </a:prstGeom>
                <a:solidFill>
                  <a:schemeClr val="bg1"/>
                </a:solidFill>
              </p:spPr>
              <p:txBody>
                <a:bodyPr wrap="square" rtlCol="0">
                  <a:spAutoFit/>
                </a:bodyPr>
                <a:lstStyle/>
                <a:p>
                  <a:pPr marL="108000" indent="0">
                    <a:buNone/>
                  </a:pPr>
                  <a:r>
                    <a:rPr lang="ja-JP" altLang="en-US" dirty="0" smtClean="0">
                      <a:solidFill>
                        <a:srgbClr val="FF0000"/>
                      </a:solidFill>
                    </a:rPr>
                    <a:t>行動価値関数</a:t>
                  </a:r>
                  <a14:m>
                    <m:oMath xmlns:m="http://schemas.openxmlformats.org/officeDocument/2006/math">
                      <m:sSup>
                        <m:sSupPr>
                          <m:ctrlPr>
                            <a:rPr lang="en-US" altLang="ja-JP" i="1">
                              <a:solidFill>
                                <a:srgbClr val="FF0000"/>
                              </a:solidFill>
                              <a:latin typeface="Cambria Math" charset="0"/>
                            </a:rPr>
                          </m:ctrlPr>
                        </m:sSupPr>
                        <m:e>
                          <m:r>
                            <a:rPr lang="en-US" altLang="ja-JP" b="0" i="1" smtClean="0">
                              <a:solidFill>
                                <a:srgbClr val="FF0000"/>
                              </a:solidFill>
                              <a:latin typeface="Cambria Math" charset="0"/>
                            </a:rPr>
                            <m:t> </m:t>
                          </m:r>
                          <m:r>
                            <a:rPr lang="en-US" altLang="ja-JP" i="1">
                              <a:solidFill>
                                <a:srgbClr val="FF0000"/>
                              </a:solidFill>
                              <a:latin typeface="Cambria Math" charset="0"/>
                            </a:rPr>
                            <m:t>𝑄</m:t>
                          </m:r>
                        </m:e>
                        <m:sup>
                          <m:r>
                            <a:rPr lang="en-US" altLang="ja-JP" i="1">
                              <a:solidFill>
                                <a:srgbClr val="FF0000"/>
                              </a:solidFill>
                              <a:latin typeface="Cambria Math" charset="0"/>
                            </a:rPr>
                            <m:t>𝜋</m:t>
                          </m:r>
                        </m:sup>
                      </m:sSup>
                      <m:r>
                        <a:rPr lang="en-US" altLang="ja-JP" i="1">
                          <a:solidFill>
                            <a:srgbClr val="FF0000"/>
                          </a:solidFill>
                          <a:latin typeface="Cambria Math" charset="0"/>
                        </a:rPr>
                        <m:t>(</m:t>
                      </m:r>
                      <m:r>
                        <a:rPr lang="en-US" altLang="ja-JP" i="1">
                          <a:solidFill>
                            <a:srgbClr val="FF0000"/>
                          </a:solidFill>
                          <a:latin typeface="Cambria Math" charset="0"/>
                        </a:rPr>
                        <m:t>𝑠</m:t>
                      </m:r>
                      <m:r>
                        <a:rPr lang="en-US" altLang="ja-JP" i="1">
                          <a:solidFill>
                            <a:srgbClr val="FF0000"/>
                          </a:solidFill>
                          <a:latin typeface="Cambria Math" charset="0"/>
                        </a:rPr>
                        <m:t>,</m:t>
                      </m:r>
                      <m:r>
                        <a:rPr lang="en-US" altLang="ja-JP" i="1">
                          <a:solidFill>
                            <a:srgbClr val="FF0000"/>
                          </a:solidFill>
                          <a:latin typeface="Cambria Math" charset="0"/>
                        </a:rPr>
                        <m:t>𝑎</m:t>
                      </m:r>
                      <m:r>
                        <a:rPr lang="en-US" altLang="ja-JP" i="1">
                          <a:solidFill>
                            <a:srgbClr val="FF0000"/>
                          </a:solidFill>
                          <a:latin typeface="Cambria Math" charset="0"/>
                        </a:rPr>
                        <m:t>)</m:t>
                      </m:r>
                    </m:oMath>
                  </a14:m>
                  <a:endParaRPr lang="en-US" altLang="ja-JP"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18565" y="4826584"/>
                  <a:ext cx="2552700" cy="369332"/>
                </a:xfrm>
                <a:prstGeom prst="rect">
                  <a:avLst/>
                </a:prstGeom>
                <a:blipFill rotWithShape="0">
                  <a:blip r:embed="rId6"/>
                  <a:stretch>
                    <a:fillRect t="-6667" b="-30000"/>
                  </a:stretch>
                </a:blipFill>
              </p:spPr>
              <p:txBody>
                <a:bodyPr/>
                <a:lstStyle/>
                <a:p>
                  <a:r>
                    <a:rPr lang="ja-JP" altLang="en-US">
                      <a:noFill/>
                    </a:rPr>
                    <a:t> </a:t>
                  </a:r>
                </a:p>
              </p:txBody>
            </p:sp>
          </mc:Fallback>
        </mc:AlternateContent>
      </p:grpSp>
      <p:sp>
        <p:nvSpPr>
          <p:cNvPr id="13" name="Oval 7"/>
          <p:cNvSpPr>
            <a:spLocks noChangeArrowheads="1"/>
          </p:cNvSpPr>
          <p:nvPr/>
        </p:nvSpPr>
        <p:spPr bwMode="auto">
          <a:xfrm>
            <a:off x="9640957" y="5242103"/>
            <a:ext cx="360362" cy="36036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sp>
        <p:nvSpPr>
          <p:cNvPr id="14" name="Oval 8"/>
          <p:cNvSpPr>
            <a:spLocks noChangeArrowheads="1"/>
          </p:cNvSpPr>
          <p:nvPr/>
        </p:nvSpPr>
        <p:spPr bwMode="auto">
          <a:xfrm>
            <a:off x="10433119" y="5026203"/>
            <a:ext cx="142875" cy="144462"/>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cxnSp>
        <p:nvCxnSpPr>
          <p:cNvPr id="15" name="AutoShape 15"/>
          <p:cNvCxnSpPr>
            <a:cxnSpLocks noChangeShapeType="1"/>
          </p:cNvCxnSpPr>
          <p:nvPr/>
        </p:nvCxnSpPr>
        <p:spPr bwMode="auto">
          <a:xfrm flipV="1">
            <a:off x="10001319" y="5099228"/>
            <a:ext cx="431800" cy="323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Oval 16"/>
          <p:cNvSpPr>
            <a:spLocks noChangeArrowheads="1"/>
          </p:cNvSpPr>
          <p:nvPr/>
        </p:nvSpPr>
        <p:spPr bwMode="auto">
          <a:xfrm>
            <a:off x="10433119" y="5386565"/>
            <a:ext cx="142875" cy="144463"/>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sp>
        <p:nvSpPr>
          <p:cNvPr id="17" name="Oval 17"/>
          <p:cNvSpPr>
            <a:spLocks noChangeArrowheads="1"/>
          </p:cNvSpPr>
          <p:nvPr/>
        </p:nvSpPr>
        <p:spPr bwMode="auto">
          <a:xfrm>
            <a:off x="10433119" y="5746928"/>
            <a:ext cx="142875" cy="144462"/>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cxnSp>
        <p:nvCxnSpPr>
          <p:cNvPr id="18" name="AutoShape 18"/>
          <p:cNvCxnSpPr>
            <a:cxnSpLocks noChangeShapeType="1"/>
          </p:cNvCxnSpPr>
          <p:nvPr/>
        </p:nvCxnSpPr>
        <p:spPr bwMode="auto">
          <a:xfrm>
            <a:off x="10001319" y="5423078"/>
            <a:ext cx="431800" cy="365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AutoShape 19"/>
          <p:cNvCxnSpPr>
            <a:cxnSpLocks noChangeShapeType="1"/>
          </p:cNvCxnSpPr>
          <p:nvPr/>
        </p:nvCxnSpPr>
        <p:spPr bwMode="auto">
          <a:xfrm>
            <a:off x="10001319" y="5423078"/>
            <a:ext cx="452438" cy="447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 Box 20"/>
          <p:cNvSpPr txBox="1">
            <a:spLocks noChangeArrowheads="1"/>
          </p:cNvSpPr>
          <p:nvPr/>
        </p:nvSpPr>
        <p:spPr bwMode="auto">
          <a:xfrm>
            <a:off x="9477444" y="5786615"/>
            <a:ext cx="8207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1600" dirty="0">
                <a:latin typeface="+mn-ea"/>
              </a:rPr>
              <a:t>状態 </a:t>
            </a:r>
            <a:r>
              <a:rPr lang="en-US" altLang="ja-JP" sz="1600" i="1" dirty="0" err="1">
                <a:latin typeface="+mn-ea"/>
              </a:rPr>
              <a:t>s</a:t>
            </a:r>
            <a:r>
              <a:rPr lang="en-US" altLang="ja-JP" sz="1600" i="1" baseline="-25000" dirty="0" err="1">
                <a:latin typeface="+mn-ea"/>
              </a:rPr>
              <a:t>t</a:t>
            </a:r>
            <a:endParaRPr lang="en-US" altLang="ja-JP" sz="1600" i="1" baseline="-25000" dirty="0">
              <a:latin typeface="+mn-ea"/>
            </a:endParaRPr>
          </a:p>
        </p:txBody>
      </p:sp>
      <p:sp>
        <p:nvSpPr>
          <p:cNvPr id="21" name="Text Box 21"/>
          <p:cNvSpPr txBox="1">
            <a:spLocks noChangeArrowheads="1"/>
          </p:cNvSpPr>
          <p:nvPr/>
        </p:nvSpPr>
        <p:spPr bwMode="auto">
          <a:xfrm>
            <a:off x="10341044" y="5931078"/>
            <a:ext cx="836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1600">
                <a:latin typeface="+mn-ea"/>
              </a:rPr>
              <a:t>行動 </a:t>
            </a:r>
            <a:r>
              <a:rPr lang="en-US" altLang="ja-JP" sz="1600" i="1">
                <a:latin typeface="+mn-ea"/>
              </a:rPr>
              <a:t>a</a:t>
            </a:r>
            <a:r>
              <a:rPr lang="en-US" altLang="ja-JP" sz="1600" i="1" baseline="-25000">
                <a:latin typeface="+mn-ea"/>
              </a:rPr>
              <a:t>t</a:t>
            </a:r>
          </a:p>
        </p:txBody>
      </p:sp>
      <p:sp>
        <p:nvSpPr>
          <p:cNvPr id="23" name="Text Box 23"/>
          <p:cNvSpPr txBox="1">
            <a:spLocks noChangeArrowheads="1"/>
          </p:cNvSpPr>
          <p:nvPr/>
        </p:nvSpPr>
        <p:spPr bwMode="auto">
          <a:xfrm>
            <a:off x="8873011" y="4334576"/>
            <a:ext cx="27542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1800" dirty="0">
                <a:latin typeface="+mn-ea"/>
              </a:rPr>
              <a:t>時刻</a:t>
            </a:r>
            <a:r>
              <a:rPr lang="en-US" altLang="ja-JP" sz="1800" i="1" dirty="0">
                <a:latin typeface="+mn-ea"/>
              </a:rPr>
              <a:t>t</a:t>
            </a:r>
            <a:r>
              <a:rPr lang="ja-JP" altLang="en-US" sz="1800" dirty="0">
                <a:latin typeface="+mn-ea"/>
              </a:rPr>
              <a:t>で状態</a:t>
            </a:r>
            <a:r>
              <a:rPr lang="en-US" altLang="ja-JP" sz="1800" i="1" dirty="0" err="1">
                <a:latin typeface="+mn-ea"/>
              </a:rPr>
              <a:t>s</a:t>
            </a:r>
            <a:r>
              <a:rPr lang="en-US" altLang="ja-JP" sz="1800" i="1" baseline="-25000" dirty="0" err="1">
                <a:latin typeface="+mn-ea"/>
              </a:rPr>
              <a:t>t</a:t>
            </a:r>
            <a:r>
              <a:rPr lang="ja-JP" altLang="en-US" sz="1800" dirty="0">
                <a:latin typeface="+mn-ea"/>
              </a:rPr>
              <a:t>にいる</a:t>
            </a:r>
            <a:r>
              <a:rPr lang="ja-JP" altLang="en-US" sz="1800" dirty="0" smtClean="0">
                <a:latin typeface="+mn-ea"/>
              </a:rPr>
              <a:t>とき</a:t>
            </a:r>
            <a:endParaRPr lang="en-US" altLang="ja-JP" sz="1800" dirty="0" smtClean="0">
              <a:latin typeface="+mn-ea"/>
            </a:endParaRPr>
          </a:p>
          <a:p>
            <a:r>
              <a:rPr lang="ja-JP" altLang="en-US" sz="1800" dirty="0" smtClean="0">
                <a:latin typeface="+mn-ea"/>
              </a:rPr>
              <a:t>行動</a:t>
            </a:r>
            <a:r>
              <a:rPr lang="en-US" altLang="ja-JP" sz="1800" i="1" dirty="0">
                <a:latin typeface="+mn-ea"/>
              </a:rPr>
              <a:t>a</a:t>
            </a:r>
            <a:r>
              <a:rPr lang="en-US" altLang="ja-JP" sz="1800" i="1" baseline="-25000" dirty="0">
                <a:latin typeface="+mn-ea"/>
              </a:rPr>
              <a:t>t</a:t>
            </a:r>
            <a:r>
              <a:rPr lang="ja-JP" altLang="en-US" sz="1800" dirty="0">
                <a:latin typeface="+mn-ea"/>
              </a:rPr>
              <a:t>をとる価値</a:t>
            </a:r>
          </a:p>
        </p:txBody>
      </p:sp>
      <p:sp>
        <p:nvSpPr>
          <p:cNvPr id="27" name="Oval 28"/>
          <p:cNvSpPr>
            <a:spLocks noChangeArrowheads="1"/>
          </p:cNvSpPr>
          <p:nvPr/>
        </p:nvSpPr>
        <p:spPr bwMode="auto">
          <a:xfrm>
            <a:off x="9388139" y="3236932"/>
            <a:ext cx="360362" cy="360363"/>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sp>
        <p:nvSpPr>
          <p:cNvPr id="28" name="Oval 29"/>
          <p:cNvSpPr>
            <a:spLocks noChangeArrowheads="1"/>
          </p:cNvSpPr>
          <p:nvPr/>
        </p:nvSpPr>
        <p:spPr bwMode="auto">
          <a:xfrm>
            <a:off x="10107276" y="3308370"/>
            <a:ext cx="142875" cy="144462"/>
          </a:xfrm>
          <a:prstGeom prst="ellipse">
            <a:avLst/>
          </a:prstGeom>
          <a:solidFill>
            <a:srgbClr val="00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sp>
        <p:nvSpPr>
          <p:cNvPr id="29" name="Oval 30"/>
          <p:cNvSpPr>
            <a:spLocks noChangeArrowheads="1"/>
          </p:cNvSpPr>
          <p:nvPr/>
        </p:nvSpPr>
        <p:spPr bwMode="auto">
          <a:xfrm>
            <a:off x="10612101" y="3165495"/>
            <a:ext cx="360363" cy="36036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latin typeface="+mn-ea"/>
            </a:endParaRPr>
          </a:p>
        </p:txBody>
      </p:sp>
      <p:cxnSp>
        <p:nvCxnSpPr>
          <p:cNvPr id="30" name="AutoShape 31"/>
          <p:cNvCxnSpPr>
            <a:cxnSpLocks noChangeShapeType="1"/>
          </p:cNvCxnSpPr>
          <p:nvPr/>
        </p:nvCxnSpPr>
        <p:spPr bwMode="auto">
          <a:xfrm flipV="1">
            <a:off x="9748501" y="3381395"/>
            <a:ext cx="358775" cy="3651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AutoShape 32"/>
          <p:cNvCxnSpPr>
            <a:cxnSpLocks noChangeShapeType="1"/>
          </p:cNvCxnSpPr>
          <p:nvPr/>
        </p:nvCxnSpPr>
        <p:spPr bwMode="auto">
          <a:xfrm flipV="1">
            <a:off x="10250151" y="3346470"/>
            <a:ext cx="361950" cy="349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3" name="Text Box 27"/>
          <p:cNvSpPr txBox="1">
            <a:spLocks noChangeArrowheads="1"/>
          </p:cNvSpPr>
          <p:nvPr/>
        </p:nvSpPr>
        <p:spPr bwMode="auto">
          <a:xfrm>
            <a:off x="8837449" y="2500889"/>
            <a:ext cx="27542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1800" dirty="0">
                <a:latin typeface="+mn-ea"/>
              </a:rPr>
              <a:t>時刻</a:t>
            </a:r>
            <a:r>
              <a:rPr lang="en-US" altLang="ja-JP" sz="1800" i="1" dirty="0">
                <a:latin typeface="+mn-ea"/>
              </a:rPr>
              <a:t>t</a:t>
            </a:r>
            <a:r>
              <a:rPr lang="ja-JP" altLang="en-US" sz="1800" dirty="0">
                <a:latin typeface="+mn-ea"/>
              </a:rPr>
              <a:t>で状態</a:t>
            </a:r>
            <a:r>
              <a:rPr lang="en-US" altLang="ja-JP" sz="1800" i="1" dirty="0" err="1">
                <a:latin typeface="+mn-ea"/>
              </a:rPr>
              <a:t>s</a:t>
            </a:r>
            <a:r>
              <a:rPr lang="en-US" altLang="ja-JP" sz="1800" i="1" baseline="-25000" dirty="0" err="1">
                <a:latin typeface="+mn-ea"/>
              </a:rPr>
              <a:t>t</a:t>
            </a:r>
            <a:r>
              <a:rPr lang="ja-JP" altLang="en-US" sz="1800" dirty="0">
                <a:latin typeface="+mn-ea"/>
              </a:rPr>
              <a:t>に</a:t>
            </a:r>
            <a:r>
              <a:rPr lang="ja-JP" altLang="en-US" sz="1800" dirty="0" smtClean="0">
                <a:latin typeface="+mn-ea"/>
              </a:rPr>
              <a:t>いる価値</a:t>
            </a:r>
            <a:endParaRPr lang="ja-JP" altLang="en-US" sz="1800" dirty="0">
              <a:latin typeface="+mn-ea"/>
            </a:endParaRPr>
          </a:p>
        </p:txBody>
      </p:sp>
      <p:sp>
        <p:nvSpPr>
          <p:cNvPr id="34" name="Text Box 20"/>
          <p:cNvSpPr txBox="1">
            <a:spLocks noChangeArrowheads="1"/>
          </p:cNvSpPr>
          <p:nvPr/>
        </p:nvSpPr>
        <p:spPr bwMode="auto">
          <a:xfrm>
            <a:off x="10405883" y="3648889"/>
            <a:ext cx="8207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1600" dirty="0">
                <a:latin typeface="+mn-ea"/>
              </a:rPr>
              <a:t>状態 </a:t>
            </a:r>
            <a:r>
              <a:rPr lang="en-US" altLang="ja-JP" sz="1600" i="1" dirty="0" err="1">
                <a:latin typeface="+mn-ea"/>
              </a:rPr>
              <a:t>s</a:t>
            </a:r>
            <a:r>
              <a:rPr lang="en-US" altLang="ja-JP" sz="1600" i="1" baseline="-25000" dirty="0" err="1">
                <a:latin typeface="+mn-ea"/>
              </a:rPr>
              <a:t>t</a:t>
            </a:r>
            <a:endParaRPr lang="en-US" altLang="ja-JP" sz="1600" i="1" baseline="-25000" dirty="0">
              <a:latin typeface="+mn-ea"/>
            </a:endParaRPr>
          </a:p>
        </p:txBody>
      </p:sp>
    </p:spTree>
    <p:extLst>
      <p:ext uri="{BB962C8B-B14F-4D97-AF65-F5344CB8AC3E}">
        <p14:creationId xmlns:p14="http://schemas.microsoft.com/office/powerpoint/2010/main" val="1826822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Classification of RL</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058400" cy="4750143"/>
              </a:xfrm>
            </p:spPr>
            <p:txBody>
              <a:bodyPr>
                <a:normAutofit/>
              </a:bodyPr>
              <a:lstStyle/>
              <a:p>
                <a:r>
                  <a:rPr kumimoji="1" lang="en-US" altLang="ja-JP" dirty="0" smtClean="0"/>
                  <a:t>Model free or Model based</a:t>
                </a:r>
              </a:p>
              <a:p>
                <a:pPr lvl="1"/>
                <a:r>
                  <a:rPr kumimoji="1" lang="ja-JP" altLang="en-US" sz="2000" dirty="0" smtClean="0"/>
                  <a:t>環境の情報</a:t>
                </a:r>
                <a:r>
                  <a:rPr kumimoji="1" lang="en-US" altLang="ja-JP" sz="2000" dirty="0" smtClean="0"/>
                  <a:t>(</a:t>
                </a:r>
                <a:r>
                  <a:rPr kumimoji="1" lang="ja-JP" altLang="en-US" sz="1600" dirty="0" smtClean="0"/>
                  <a:t>ダイナミクス</a:t>
                </a:r>
                <a:r>
                  <a:rPr kumimoji="1" lang="en-US" altLang="ja-JP" sz="1600" dirty="0" smtClean="0"/>
                  <a:t> </a:t>
                </a:r>
                <a14:m>
                  <m:oMath xmlns:m="http://schemas.openxmlformats.org/officeDocument/2006/math">
                    <m:r>
                      <a:rPr kumimoji="1" lang="en-US" altLang="ja-JP" sz="1600" b="0" i="1" smtClean="0">
                        <a:latin typeface="Cambria Math" charset="0"/>
                      </a:rPr>
                      <m:t>𝑃</m:t>
                    </m:r>
                    <m:r>
                      <a:rPr kumimoji="1" lang="en-US" altLang="ja-JP" sz="1600" b="0" i="1" smtClean="0">
                        <a:latin typeface="Cambria Math" charset="0"/>
                      </a:rPr>
                      <m:t>(</m:t>
                    </m:r>
                    <m:sSub>
                      <m:sSubPr>
                        <m:ctrlPr>
                          <a:rPr kumimoji="1" lang="en-US" altLang="ja-JP" sz="1600" b="0" i="1" smtClean="0">
                            <a:latin typeface="Cambria Math" charset="0"/>
                          </a:rPr>
                        </m:ctrlPr>
                      </m:sSubPr>
                      <m:e>
                        <m:r>
                          <a:rPr kumimoji="1" lang="en-US" altLang="ja-JP" sz="1600" b="0" i="1" smtClean="0">
                            <a:latin typeface="Cambria Math" charset="0"/>
                          </a:rPr>
                          <m:t>𝑠</m:t>
                        </m:r>
                      </m:e>
                      <m:sub>
                        <m:r>
                          <a:rPr kumimoji="1" lang="en-US" altLang="ja-JP" sz="1600" b="0" i="1" smtClean="0">
                            <a:latin typeface="Cambria Math" charset="0"/>
                          </a:rPr>
                          <m:t>𝑡</m:t>
                        </m:r>
                        <m:r>
                          <a:rPr kumimoji="1" lang="en-US" altLang="ja-JP" sz="1600" b="0" i="1" smtClean="0">
                            <a:latin typeface="Cambria Math" charset="0"/>
                          </a:rPr>
                          <m:t>+1</m:t>
                        </m:r>
                      </m:sub>
                    </m:sSub>
                    <m:r>
                      <a:rPr kumimoji="1" lang="en-US" altLang="ja-JP" sz="1600" b="0" i="1" smtClean="0">
                        <a:latin typeface="Cambria Math" charset="0"/>
                      </a:rPr>
                      <m:t>|</m:t>
                    </m:r>
                    <m:sSub>
                      <m:sSubPr>
                        <m:ctrlPr>
                          <a:rPr kumimoji="1" lang="en-US" altLang="ja-JP" sz="1600" b="0" i="1" smtClean="0">
                            <a:latin typeface="Cambria Math" charset="0"/>
                          </a:rPr>
                        </m:ctrlPr>
                      </m:sSubPr>
                      <m:e>
                        <m:r>
                          <a:rPr kumimoji="1" lang="en-US" altLang="ja-JP" sz="1600" b="0" i="1" smtClean="0">
                            <a:latin typeface="Cambria Math" charset="0"/>
                          </a:rPr>
                          <m:t>𝑠</m:t>
                        </m:r>
                      </m:e>
                      <m:sub>
                        <m:r>
                          <a:rPr kumimoji="1" lang="en-US" altLang="ja-JP" sz="1600" b="0" i="1" smtClean="0">
                            <a:latin typeface="Cambria Math" charset="0"/>
                          </a:rPr>
                          <m:t>𝑡</m:t>
                        </m:r>
                      </m:sub>
                    </m:sSub>
                    <m:r>
                      <a:rPr kumimoji="1" lang="en-US" altLang="ja-JP" sz="1600" b="0" i="1" smtClean="0">
                        <a:latin typeface="Cambria Math" charset="0"/>
                      </a:rPr>
                      <m:t>, </m:t>
                    </m:r>
                    <m:sSub>
                      <m:sSubPr>
                        <m:ctrlPr>
                          <a:rPr kumimoji="1" lang="en-US" altLang="ja-JP" sz="1600" b="0" i="1" smtClean="0">
                            <a:latin typeface="Cambria Math" charset="0"/>
                          </a:rPr>
                        </m:ctrlPr>
                      </m:sSubPr>
                      <m:e>
                        <m:r>
                          <a:rPr kumimoji="1" lang="en-US" altLang="ja-JP" sz="1600" b="0" i="1" smtClean="0">
                            <a:latin typeface="Cambria Math" charset="0"/>
                          </a:rPr>
                          <m:t>𝑎</m:t>
                        </m:r>
                      </m:e>
                      <m:sub>
                        <m:r>
                          <a:rPr kumimoji="1" lang="en-US" altLang="ja-JP" sz="1600" b="0" i="1" smtClean="0">
                            <a:latin typeface="Cambria Math" charset="0"/>
                          </a:rPr>
                          <m:t>𝑡</m:t>
                        </m:r>
                      </m:sub>
                    </m:sSub>
                  </m:oMath>
                </a14:m>
                <a:r>
                  <a:rPr kumimoji="1" lang="en-US" altLang="ja-JP" sz="1600" dirty="0" smtClean="0"/>
                  <a:t>)</a:t>
                </a:r>
                <a:r>
                  <a:rPr kumimoji="1" lang="ja-JP" altLang="en-US" sz="1600" dirty="0" smtClean="0"/>
                  <a:t>等</a:t>
                </a:r>
                <a:r>
                  <a:rPr kumimoji="1" lang="en-US" altLang="ja-JP" sz="2000" dirty="0" smtClean="0"/>
                  <a:t>)</a:t>
                </a:r>
                <a:r>
                  <a:rPr kumimoji="1" lang="ja-JP" altLang="en-US" sz="2000" dirty="0" smtClean="0"/>
                  <a:t>を使用するかどうか</a:t>
                </a:r>
                <a:endParaRPr kumimoji="1" lang="en-US" altLang="ja-JP" sz="2000" dirty="0" smtClean="0"/>
              </a:p>
              <a:p>
                <a:r>
                  <a:rPr lang="en-US" altLang="ja-JP" dirty="0" smtClean="0"/>
                  <a:t>On-policy </a:t>
                </a:r>
                <a:r>
                  <a:rPr lang="en-US" altLang="ja-JP" dirty="0" smtClean="0"/>
                  <a:t>or Off-policy</a:t>
                </a:r>
              </a:p>
              <a:p>
                <a:pPr lvl="1"/>
                <a:r>
                  <a:rPr lang="ja-JP" altLang="en-US" sz="2000" dirty="0" smtClean="0"/>
                  <a:t>意思決定に使用される方策を直接改善するかどうか</a:t>
                </a:r>
              </a:p>
              <a:p>
                <a:r>
                  <a:rPr kumimoji="1" lang="en-US" altLang="ja-JP" dirty="0" smtClean="0"/>
                  <a:t>Value based or Policy based</a:t>
                </a:r>
              </a:p>
              <a:p>
                <a:pPr lvl="1"/>
                <a:r>
                  <a:rPr kumimoji="1" lang="ja-JP" altLang="en-US" sz="2000" dirty="0" smtClean="0"/>
                  <a:t>価値関数を学習するか、明示的に方策を学習するか</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4750143"/>
              </a:xfrm>
              <a:blipFill rotWithShape="0">
                <a:blip r:embed="rId2"/>
                <a:stretch>
                  <a:fillRect t="-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129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Value based or Policy based</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058400" cy="4750143"/>
              </a:xfrm>
            </p:spPr>
            <p:txBody>
              <a:bodyPr>
                <a:normAutofit/>
              </a:bodyPr>
              <a:lstStyle/>
              <a:p>
                <a:r>
                  <a:rPr lang="en-US" altLang="ja-JP" dirty="0" smtClean="0"/>
                  <a:t>Value-based</a:t>
                </a:r>
                <a:endParaRPr kumimoji="1" lang="ja-JP" altLang="en-US" dirty="0" smtClean="0"/>
              </a:p>
              <a:p>
                <a:pPr lvl="1"/>
                <a:r>
                  <a:rPr kumimoji="1" lang="ja-JP" altLang="en-US" sz="2000" dirty="0" smtClean="0"/>
                  <a:t>価値関数を学習</a:t>
                </a:r>
                <a:r>
                  <a:rPr kumimoji="1" lang="en-US" altLang="ja-JP" sz="2000" dirty="0" smtClean="0"/>
                  <a:t>,  </a:t>
                </a:r>
                <a:r>
                  <a:rPr lang="en-US" altLang="ja-JP" sz="2000" dirty="0" smtClean="0"/>
                  <a:t>Implicit</a:t>
                </a:r>
                <a:r>
                  <a:rPr lang="ja-JP" altLang="en-US" sz="2000" dirty="0" smtClean="0"/>
                  <a:t>な方策を利用</a:t>
                </a:r>
              </a:p>
              <a:p>
                <a:pPr lvl="1"/>
                <a:r>
                  <a:rPr lang="en-US" altLang="ja-JP" sz="2000" dirty="0" smtClean="0"/>
                  <a:t>E</a:t>
                </a:r>
                <a:r>
                  <a:rPr kumimoji="1" lang="en-US" altLang="ja-JP" sz="2000" dirty="0" smtClean="0"/>
                  <a:t>x</a:t>
                </a:r>
                <a:r>
                  <a:rPr kumimoji="1" lang="en-US" altLang="ja-JP" sz="2000" dirty="0" smtClean="0"/>
                  <a:t>. </a:t>
                </a:r>
                <a:r>
                  <a:rPr kumimoji="1" lang="en-US" altLang="ja-JP" sz="2000" dirty="0" smtClean="0"/>
                  <a:t>TD-learning (</a:t>
                </a:r>
                <a:r>
                  <a:rPr kumimoji="1" lang="en-US" altLang="ja-JP" sz="2000" dirty="0" err="1" smtClean="0"/>
                  <a:t>Sarsa</a:t>
                </a:r>
                <a:r>
                  <a:rPr kumimoji="1" lang="en-US" altLang="ja-JP" sz="2000" dirty="0" smtClean="0"/>
                  <a:t>, Q-learning, TD(</a:t>
                </a:r>
                <a14:m>
                  <m:oMath xmlns:m="http://schemas.openxmlformats.org/officeDocument/2006/math">
                    <m:r>
                      <a:rPr kumimoji="1" lang="en-US" altLang="ja-JP" sz="2000" b="0" i="1" smtClean="0">
                        <a:latin typeface="Cambria Math" charset="0"/>
                      </a:rPr>
                      <m:t>𝜆</m:t>
                    </m:r>
                  </m:oMath>
                </a14:m>
                <a:r>
                  <a:rPr kumimoji="1" lang="en-US" altLang="ja-JP" sz="2000" dirty="0" smtClean="0"/>
                  <a:t>))</a:t>
                </a:r>
                <a:endParaRPr kumimoji="1" lang="en-US" altLang="ja-JP" sz="2000" dirty="0" smtClean="0"/>
              </a:p>
              <a:p>
                <a:r>
                  <a:rPr lang="en-US" altLang="ja-JP" dirty="0" smtClean="0"/>
                  <a:t>Policy-based	</a:t>
                </a:r>
              </a:p>
              <a:p>
                <a:pPr lvl="1"/>
                <a:r>
                  <a:rPr lang="ja-JP" altLang="en-US" sz="2000" dirty="0" smtClean="0"/>
                  <a:t>価値関数を学習せず</a:t>
                </a:r>
                <a:r>
                  <a:rPr lang="en-US" altLang="ja-JP" sz="2000" dirty="0" smtClean="0"/>
                  <a:t>, </a:t>
                </a:r>
                <a:r>
                  <a:rPr lang="ja-JP" altLang="en-US" sz="2000" dirty="0" smtClean="0"/>
                  <a:t>方策を直接学習する</a:t>
                </a:r>
                <a:endParaRPr lang="en-US" altLang="ja-JP" sz="2000" dirty="0" smtClean="0"/>
              </a:p>
              <a:p>
                <a:pPr lvl="1"/>
                <a:r>
                  <a:rPr lang="en-US" altLang="ja-JP" sz="2000" dirty="0" smtClean="0"/>
                  <a:t>Ex. REINFORCE, Guided policy search</a:t>
                </a:r>
                <a:endParaRPr lang="ja-JP" altLang="en-US" sz="2000" dirty="0" smtClean="0"/>
              </a:p>
              <a:p>
                <a:r>
                  <a:rPr lang="en-US" altLang="ja-JP" dirty="0" smtClean="0"/>
                  <a:t>Actor-Critic</a:t>
                </a:r>
                <a:endParaRPr lang="en-US" altLang="ja-JP" dirty="0"/>
              </a:p>
              <a:p>
                <a:pPr lvl="1"/>
                <a:r>
                  <a:rPr lang="ja-JP" altLang="en-US" sz="2000" dirty="0" smtClean="0"/>
                  <a:t>価値関数を学習し、それをもとに方策も学習</a:t>
                </a:r>
                <a:endParaRPr lang="en-US" altLang="ja-JP" sz="2000" dirty="0" smtClean="0"/>
              </a:p>
              <a:p>
                <a:pPr lvl="1"/>
                <a:r>
                  <a:rPr kumimoji="1" lang="en-US" altLang="ja-JP" sz="2000" dirty="0" smtClean="0"/>
                  <a:t>Ex. DDPG, </a:t>
                </a:r>
                <a:endParaRPr kumimoji="1" lang="ja-JP" altLang="en-US" sz="2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4750143"/>
              </a:xfrm>
              <a:blipFill rotWithShape="0">
                <a:blip r:embed="rId2"/>
                <a:stretch>
                  <a:fillRect t="-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22726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TD Learning (Temporal-Difference Learning)</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383957"/>
                <a:ext cx="10058400" cy="4813643"/>
              </a:xfrm>
            </p:spPr>
            <p:txBody>
              <a:bodyPr>
                <a:normAutofit fontScale="92500" lnSpcReduction="10000"/>
              </a:bodyPr>
              <a:lstStyle/>
              <a:p>
                <a:endParaRPr lang="en-US" altLang="ja-JP" sz="2400" dirty="0" smtClean="0"/>
              </a:p>
              <a:p>
                <a:endParaRPr lang="en-US" altLang="ja-JP" sz="2400" dirty="0"/>
              </a:p>
              <a:p>
                <a:endParaRPr lang="en-US" altLang="ja-JP" sz="2400" dirty="0" smtClean="0"/>
              </a:p>
              <a:p>
                <a:endParaRPr lang="en-US" altLang="ja-JP" sz="2400" dirty="0"/>
              </a:p>
              <a:p>
                <a:endParaRPr lang="ja-JP" altLang="en-US" dirty="0" smtClean="0"/>
              </a:p>
              <a:p>
                <a:r>
                  <a:rPr lang="en-US" altLang="ja-JP" dirty="0" smtClean="0"/>
                  <a:t>Bellman Equation</a:t>
                </a:r>
                <a:r>
                  <a:rPr lang="ja-JP" altLang="en-US" dirty="0" smtClean="0"/>
                  <a:t>を利用して価値関数を更新</a:t>
                </a:r>
                <a:endParaRPr lang="en-US" altLang="ja-JP" dirty="0" smtClean="0"/>
              </a:p>
              <a:p>
                <a:pPr marL="108000" indent="0" algn="ctr">
                  <a:lnSpc>
                    <a:spcPct val="200000"/>
                  </a:lnSpc>
                  <a:buNone/>
                </a:pPr>
                <a14:m>
                  <m:oMathPara xmlns:m="http://schemas.openxmlformats.org/officeDocument/2006/math">
                    <m:oMathParaPr>
                      <m:jc m:val="centerGroup"/>
                    </m:oMathParaPr>
                    <m:oMath xmlns:m="http://schemas.openxmlformats.org/officeDocument/2006/math">
                      <m:sSup>
                        <m:sSupPr>
                          <m:ctrlPr>
                            <a:rPr lang="en-US" altLang="ja-JP" i="1">
                              <a:solidFill>
                                <a:schemeClr val="tx1"/>
                              </a:solidFill>
                              <a:latin typeface="Cambria Math" charset="0"/>
                            </a:rPr>
                          </m:ctrlPr>
                        </m:sSupPr>
                        <m:e>
                          <m:r>
                            <m:rPr>
                              <m:sty m:val="p"/>
                            </m:rPr>
                            <a:rPr lang="en-US" altLang="ja-JP">
                              <a:solidFill>
                                <a:schemeClr val="tx1"/>
                              </a:solidFill>
                              <a:latin typeface="Cambria Math" charset="0"/>
                            </a:rPr>
                            <m:t>V</m:t>
                          </m:r>
                        </m:e>
                        <m:sup>
                          <m:r>
                            <a:rPr lang="en-US" altLang="ja-JP" i="1">
                              <a:solidFill>
                                <a:schemeClr val="tx1"/>
                              </a:solidFill>
                              <a:latin typeface="Cambria Math" charset="0"/>
                            </a:rPr>
                            <m:t>𝜋</m:t>
                          </m:r>
                        </m:sup>
                      </m:sSup>
                      <m:d>
                        <m:dPr>
                          <m:ctrlPr>
                            <a:rPr lang="en-US" altLang="ja-JP" i="1">
                              <a:solidFill>
                                <a:schemeClr val="tx1"/>
                              </a:solidFill>
                              <a:latin typeface="Cambria Math" charset="0"/>
                            </a:rPr>
                          </m:ctrlPr>
                        </m:dPr>
                        <m:e>
                          <m:r>
                            <a:rPr lang="en-US" altLang="ja-JP" i="1">
                              <a:solidFill>
                                <a:schemeClr val="tx1"/>
                              </a:solidFill>
                              <a:latin typeface="Cambria Math" charset="0"/>
                            </a:rPr>
                            <m:t>𝑠</m:t>
                          </m:r>
                        </m:e>
                      </m:d>
                      <m:r>
                        <a:rPr lang="en-US" altLang="ja-JP" b="0" i="1" smtClean="0">
                          <a:solidFill>
                            <a:schemeClr val="tx1"/>
                          </a:solidFill>
                          <a:latin typeface="Cambria Math" charset="0"/>
                        </a:rPr>
                        <m:t> ←</m:t>
                      </m:r>
                      <m:r>
                        <a:rPr lang="en-US" altLang="ja-JP" b="0" i="1" smtClean="0">
                          <a:solidFill>
                            <a:schemeClr val="tx1"/>
                          </a:solidFill>
                          <a:latin typeface="Cambria Math" charset="0"/>
                        </a:rPr>
                        <m:t>𝛼</m:t>
                      </m:r>
                      <m:r>
                        <a:rPr lang="en-US" altLang="ja-JP" b="0" i="1" smtClean="0">
                          <a:solidFill>
                            <a:schemeClr val="tx1"/>
                          </a:solidFill>
                          <a:latin typeface="Cambria Math" charset="0"/>
                        </a:rPr>
                        <m:t> </m:t>
                      </m:r>
                      <m:sSup>
                        <m:sSupPr>
                          <m:ctrlPr>
                            <a:rPr lang="en-US" altLang="ja-JP" i="1">
                              <a:solidFill>
                                <a:schemeClr val="tx1"/>
                              </a:solidFill>
                              <a:latin typeface="Cambria Math" charset="0"/>
                            </a:rPr>
                          </m:ctrlPr>
                        </m:sSupPr>
                        <m:e>
                          <m:r>
                            <m:rPr>
                              <m:sty m:val="p"/>
                            </m:rPr>
                            <a:rPr lang="en-US" altLang="ja-JP">
                              <a:solidFill>
                                <a:schemeClr val="tx1"/>
                              </a:solidFill>
                              <a:latin typeface="Cambria Math" charset="0"/>
                            </a:rPr>
                            <m:t>V</m:t>
                          </m:r>
                        </m:e>
                        <m:sup>
                          <m:r>
                            <a:rPr lang="en-US" altLang="ja-JP" i="1">
                              <a:solidFill>
                                <a:schemeClr val="tx1"/>
                              </a:solidFill>
                              <a:latin typeface="Cambria Math" charset="0"/>
                            </a:rPr>
                            <m:t>𝜋</m:t>
                          </m:r>
                        </m:sup>
                      </m:sSup>
                      <m:d>
                        <m:dPr>
                          <m:ctrlPr>
                            <a:rPr lang="en-US" altLang="ja-JP" i="1">
                              <a:solidFill>
                                <a:schemeClr val="tx1"/>
                              </a:solidFill>
                              <a:latin typeface="Cambria Math" charset="0"/>
                            </a:rPr>
                          </m:ctrlPr>
                        </m:dPr>
                        <m:e>
                          <m:r>
                            <a:rPr lang="en-US" altLang="ja-JP" i="1">
                              <a:solidFill>
                                <a:schemeClr val="tx1"/>
                              </a:solidFill>
                              <a:latin typeface="Cambria Math" charset="0"/>
                            </a:rPr>
                            <m:t>𝑠</m:t>
                          </m:r>
                        </m:e>
                      </m:d>
                      <m:r>
                        <a:rPr lang="en-US" altLang="ja-JP" b="0" i="1" smtClean="0">
                          <a:solidFill>
                            <a:schemeClr val="tx1"/>
                          </a:solidFill>
                          <a:latin typeface="Cambria Math" charset="0"/>
                        </a:rPr>
                        <m:t>+(1−</m:t>
                      </m:r>
                      <m:r>
                        <a:rPr lang="en-US" altLang="ja-JP" b="0" i="1" smtClean="0">
                          <a:solidFill>
                            <a:schemeClr val="tx1"/>
                          </a:solidFill>
                          <a:latin typeface="Cambria Math" charset="0"/>
                        </a:rPr>
                        <m:t>𝛼</m:t>
                      </m:r>
                      <m:r>
                        <a:rPr lang="en-US" altLang="ja-JP" b="0" i="1" smtClean="0">
                          <a:solidFill>
                            <a:schemeClr val="tx1"/>
                          </a:solidFill>
                          <a:latin typeface="Cambria Math" charset="0"/>
                        </a:rPr>
                        <m:t>) </m:t>
                      </m:r>
                      <m:sSub>
                        <m:sSubPr>
                          <m:ctrlPr>
                            <a:rPr lang="en-US" altLang="ja-JP" i="1">
                              <a:solidFill>
                                <a:schemeClr val="tx1"/>
                              </a:solidFill>
                              <a:latin typeface="Cambria Math" charset="0"/>
                            </a:rPr>
                          </m:ctrlPr>
                        </m:sSubPr>
                        <m:e>
                          <m:r>
                            <a:rPr lang="en-US" altLang="ja-JP" b="0" i="1" smtClean="0">
                              <a:solidFill>
                                <a:schemeClr val="tx1"/>
                              </a:solidFill>
                              <a:latin typeface="Cambria Math" charset="0"/>
                            </a:rPr>
                            <m:t>{</m:t>
                          </m:r>
                          <m:r>
                            <a:rPr lang="en-US" altLang="ja-JP" i="1">
                              <a:solidFill>
                                <a:schemeClr val="tx1"/>
                              </a:solidFill>
                              <a:latin typeface="Cambria Math" charset="0"/>
                              <a:ea typeface="Cambria Math" charset="0"/>
                              <a:cs typeface="Cambria Math" charset="0"/>
                            </a:rPr>
                            <m:t> </m:t>
                          </m:r>
                          <m:r>
                            <a:rPr lang="en-US" altLang="ja-JP" i="1">
                              <a:solidFill>
                                <a:schemeClr val="tx1"/>
                              </a:solidFill>
                              <a:latin typeface="Cambria Math" charset="0"/>
                            </a:rPr>
                            <m:t>𝑟</m:t>
                          </m:r>
                        </m:e>
                        <m:sub>
                          <m:r>
                            <a:rPr lang="en-US" altLang="ja-JP" i="1">
                              <a:solidFill>
                                <a:schemeClr val="tx1"/>
                              </a:solidFill>
                              <a:latin typeface="Cambria Math" charset="0"/>
                            </a:rPr>
                            <m:t>𝑡</m:t>
                          </m:r>
                          <m:r>
                            <a:rPr lang="en-US" altLang="ja-JP" i="1">
                              <a:solidFill>
                                <a:schemeClr val="tx1"/>
                              </a:solidFill>
                              <a:latin typeface="Cambria Math" charset="0"/>
                            </a:rPr>
                            <m:t> </m:t>
                          </m:r>
                        </m:sub>
                      </m:sSub>
                      <m:r>
                        <a:rPr lang="en-US" altLang="ja-JP" i="1">
                          <a:solidFill>
                            <a:schemeClr val="tx1"/>
                          </a:solidFill>
                          <a:latin typeface="Cambria Math" charset="0"/>
                        </a:rPr>
                        <m:t>+</m:t>
                      </m:r>
                      <m:r>
                        <a:rPr lang="en-US" altLang="ja-JP" i="1">
                          <a:solidFill>
                            <a:schemeClr val="tx1"/>
                          </a:solidFill>
                          <a:latin typeface="Cambria Math" charset="0"/>
                        </a:rPr>
                        <m:t>𝛾</m:t>
                      </m:r>
                      <m:r>
                        <a:rPr lang="en-US" altLang="ja-JP" i="1">
                          <a:solidFill>
                            <a:schemeClr val="tx1"/>
                          </a:solidFill>
                          <a:latin typeface="Cambria Math" charset="0"/>
                        </a:rPr>
                        <m:t> </m:t>
                      </m:r>
                      <m:sSup>
                        <m:sSupPr>
                          <m:ctrlPr>
                            <a:rPr lang="en-US" altLang="ja-JP" i="1">
                              <a:solidFill>
                                <a:schemeClr val="tx1"/>
                              </a:solidFill>
                              <a:latin typeface="Cambria Math" charset="0"/>
                            </a:rPr>
                          </m:ctrlPr>
                        </m:sSupPr>
                        <m:e>
                          <m:r>
                            <a:rPr lang="en-US" altLang="ja-JP" i="1">
                              <a:solidFill>
                                <a:schemeClr val="tx1"/>
                              </a:solidFill>
                              <a:latin typeface="Cambria Math" charset="0"/>
                            </a:rPr>
                            <m:t>𝑉</m:t>
                          </m:r>
                        </m:e>
                        <m:sup>
                          <m:r>
                            <a:rPr lang="en-US" altLang="ja-JP" i="1">
                              <a:solidFill>
                                <a:schemeClr val="tx1"/>
                              </a:solidFill>
                              <a:latin typeface="Cambria Math" charset="0"/>
                            </a:rPr>
                            <m:t>𝜋</m:t>
                          </m:r>
                        </m:sup>
                      </m:sSup>
                      <m:r>
                        <a:rPr lang="en-US" altLang="ja-JP" i="1">
                          <a:solidFill>
                            <a:schemeClr val="tx1"/>
                          </a:solidFill>
                          <a:latin typeface="Cambria Math" charset="0"/>
                        </a:rPr>
                        <m:t>(</m:t>
                      </m:r>
                      <m:sSup>
                        <m:sSupPr>
                          <m:ctrlPr>
                            <a:rPr lang="en-US" altLang="ja-JP" i="1">
                              <a:solidFill>
                                <a:schemeClr val="tx1"/>
                              </a:solidFill>
                              <a:latin typeface="Cambria Math" charset="0"/>
                            </a:rPr>
                          </m:ctrlPr>
                        </m:sSupPr>
                        <m:e>
                          <m:r>
                            <a:rPr lang="en-US" altLang="ja-JP" i="1">
                              <a:solidFill>
                                <a:schemeClr val="tx1"/>
                              </a:solidFill>
                              <a:latin typeface="Cambria Math" charset="0"/>
                            </a:rPr>
                            <m:t>𝑠</m:t>
                          </m:r>
                        </m:e>
                        <m:sup>
                          <m:r>
                            <a:rPr lang="en-US" altLang="ja-JP" i="1">
                              <a:solidFill>
                                <a:schemeClr val="tx1"/>
                              </a:solidFill>
                              <a:latin typeface="Cambria Math" charset="0"/>
                            </a:rPr>
                            <m:t>′</m:t>
                          </m:r>
                        </m:sup>
                      </m:sSup>
                      <m:r>
                        <a:rPr lang="en-US" altLang="ja-JP" i="1">
                          <a:solidFill>
                            <a:schemeClr val="tx1"/>
                          </a:solidFill>
                          <a:latin typeface="Cambria Math" charset="0"/>
                        </a:rPr>
                        <m:t>)</m:t>
                      </m:r>
                      <m:r>
                        <a:rPr lang="en-US" altLang="ja-JP" b="0" i="1" smtClean="0">
                          <a:solidFill>
                            <a:schemeClr val="tx1"/>
                          </a:solidFill>
                          <a:latin typeface="Cambria Math" charset="0"/>
                        </a:rPr>
                        <m:t>}</m:t>
                      </m:r>
                    </m:oMath>
                  </m:oMathPara>
                </a14:m>
                <a:endParaRPr lang="en-US" altLang="ja-JP" dirty="0"/>
              </a:p>
              <a:p>
                <a:pPr marL="108000" indent="0" algn="ctr">
                  <a:lnSpc>
                    <a:spcPct val="150000"/>
                  </a:lnSpc>
                  <a:buNone/>
                </a:pPr>
                <a:r>
                  <a:rPr lang="en-US" altLang="ja-JP" dirty="0">
                    <a:solidFill>
                      <a:schemeClr val="tx1"/>
                    </a:solidFill>
                  </a:rPr>
                  <a:t> </a:t>
                </a:r>
                <a14:m>
                  <m:oMath xmlns:m="http://schemas.openxmlformats.org/officeDocument/2006/math">
                    <m:sSup>
                      <m:sSupPr>
                        <m:ctrlPr>
                          <a:rPr lang="en-US" altLang="ja-JP" i="1">
                            <a:solidFill>
                              <a:schemeClr val="tx1"/>
                            </a:solidFill>
                            <a:latin typeface="Cambria Math" charset="0"/>
                          </a:rPr>
                        </m:ctrlPr>
                      </m:sSupPr>
                      <m:e>
                        <m:r>
                          <m:rPr>
                            <m:sty m:val="p"/>
                          </m:rPr>
                          <a:rPr lang="en-US" altLang="ja-JP">
                            <a:solidFill>
                              <a:schemeClr val="tx1"/>
                            </a:solidFill>
                            <a:latin typeface="Cambria Math" charset="0"/>
                          </a:rPr>
                          <m:t>Q</m:t>
                        </m:r>
                      </m:e>
                      <m:sup>
                        <m:r>
                          <a:rPr lang="en-US" altLang="ja-JP" i="1">
                            <a:solidFill>
                              <a:schemeClr val="tx1"/>
                            </a:solidFill>
                            <a:latin typeface="Cambria Math" charset="0"/>
                          </a:rPr>
                          <m:t>𝜋</m:t>
                        </m:r>
                      </m:sup>
                    </m:sSup>
                    <m:d>
                      <m:dPr>
                        <m:ctrlPr>
                          <a:rPr lang="en-US" altLang="ja-JP" i="1">
                            <a:solidFill>
                              <a:schemeClr val="tx1"/>
                            </a:solidFill>
                            <a:latin typeface="Cambria Math" charset="0"/>
                          </a:rPr>
                        </m:ctrlPr>
                      </m:dPr>
                      <m:e>
                        <m:r>
                          <a:rPr lang="en-US" altLang="ja-JP" i="1">
                            <a:solidFill>
                              <a:schemeClr val="tx1"/>
                            </a:solidFill>
                            <a:latin typeface="Cambria Math" charset="0"/>
                          </a:rPr>
                          <m:t>𝑠</m:t>
                        </m:r>
                        <m:r>
                          <a:rPr lang="en-US" altLang="ja-JP" i="1">
                            <a:solidFill>
                              <a:schemeClr val="tx1"/>
                            </a:solidFill>
                            <a:latin typeface="Cambria Math" charset="0"/>
                          </a:rPr>
                          <m:t>, </m:t>
                        </m:r>
                        <m:r>
                          <a:rPr lang="en-US" altLang="ja-JP" i="1">
                            <a:solidFill>
                              <a:schemeClr val="tx1"/>
                            </a:solidFill>
                            <a:latin typeface="Cambria Math" charset="0"/>
                          </a:rPr>
                          <m:t>𝑎</m:t>
                        </m:r>
                      </m:e>
                    </m:d>
                    <m:r>
                      <a:rPr lang="en-US" altLang="ja-JP" i="1">
                        <a:solidFill>
                          <a:schemeClr val="tx1"/>
                        </a:solidFill>
                        <a:latin typeface="Cambria Math" charset="0"/>
                      </a:rPr>
                      <m:t>←</m:t>
                    </m:r>
                    <m:r>
                      <a:rPr lang="en-US" altLang="ja-JP" i="1">
                        <a:solidFill>
                          <a:schemeClr val="tx1"/>
                        </a:solidFill>
                        <a:latin typeface="Cambria Math" charset="0"/>
                      </a:rPr>
                      <m:t>𝛼</m:t>
                    </m:r>
                    <m:sSup>
                      <m:sSupPr>
                        <m:ctrlPr>
                          <a:rPr lang="en-US" altLang="ja-JP" i="1">
                            <a:solidFill>
                              <a:schemeClr val="tx1"/>
                            </a:solidFill>
                            <a:latin typeface="Cambria Math" charset="0"/>
                          </a:rPr>
                        </m:ctrlPr>
                      </m:sSupPr>
                      <m:e>
                        <m:r>
                          <m:rPr>
                            <m:sty m:val="p"/>
                          </m:rPr>
                          <a:rPr lang="en-US" altLang="ja-JP">
                            <a:solidFill>
                              <a:schemeClr val="tx1"/>
                            </a:solidFill>
                            <a:latin typeface="Cambria Math" charset="0"/>
                          </a:rPr>
                          <m:t>Q</m:t>
                        </m:r>
                      </m:e>
                      <m:sup>
                        <m:r>
                          <a:rPr lang="en-US" altLang="ja-JP" i="1">
                            <a:solidFill>
                              <a:schemeClr val="tx1"/>
                            </a:solidFill>
                            <a:latin typeface="Cambria Math" charset="0"/>
                          </a:rPr>
                          <m:t>𝜋</m:t>
                        </m:r>
                      </m:sup>
                    </m:sSup>
                    <m:d>
                      <m:dPr>
                        <m:ctrlPr>
                          <a:rPr lang="en-US" altLang="ja-JP" i="1">
                            <a:solidFill>
                              <a:schemeClr val="tx1"/>
                            </a:solidFill>
                            <a:latin typeface="Cambria Math" charset="0"/>
                          </a:rPr>
                        </m:ctrlPr>
                      </m:dPr>
                      <m:e>
                        <m:r>
                          <a:rPr lang="en-US" altLang="ja-JP" i="1">
                            <a:solidFill>
                              <a:schemeClr val="tx1"/>
                            </a:solidFill>
                            <a:latin typeface="Cambria Math" charset="0"/>
                          </a:rPr>
                          <m:t>𝑠</m:t>
                        </m:r>
                        <m:r>
                          <a:rPr lang="en-US" altLang="ja-JP" i="1">
                            <a:solidFill>
                              <a:schemeClr val="tx1"/>
                            </a:solidFill>
                            <a:latin typeface="Cambria Math" charset="0"/>
                          </a:rPr>
                          <m:t>, </m:t>
                        </m:r>
                        <m:r>
                          <a:rPr lang="en-US" altLang="ja-JP" i="1">
                            <a:solidFill>
                              <a:schemeClr val="tx1"/>
                            </a:solidFill>
                            <a:latin typeface="Cambria Math" charset="0"/>
                          </a:rPr>
                          <m:t>𝑎</m:t>
                        </m:r>
                      </m:e>
                    </m:d>
                    <m:r>
                      <a:rPr lang="en-US" altLang="ja-JP" i="1">
                        <a:solidFill>
                          <a:schemeClr val="tx1"/>
                        </a:solidFill>
                        <a:latin typeface="Cambria Math" charset="0"/>
                      </a:rPr>
                      <m:t>+</m:t>
                    </m:r>
                    <m:d>
                      <m:dPr>
                        <m:ctrlPr>
                          <a:rPr lang="en-US" altLang="ja-JP" i="1">
                            <a:solidFill>
                              <a:schemeClr val="tx1"/>
                            </a:solidFill>
                            <a:latin typeface="Cambria Math" charset="0"/>
                          </a:rPr>
                        </m:ctrlPr>
                      </m:dPr>
                      <m:e>
                        <m:r>
                          <a:rPr lang="en-US" altLang="ja-JP" i="1">
                            <a:solidFill>
                              <a:schemeClr val="tx1"/>
                            </a:solidFill>
                            <a:latin typeface="Cambria Math" charset="0"/>
                          </a:rPr>
                          <m:t>1−</m:t>
                        </m:r>
                        <m:r>
                          <a:rPr lang="en-US" altLang="ja-JP" i="1">
                            <a:solidFill>
                              <a:schemeClr val="tx1"/>
                            </a:solidFill>
                            <a:latin typeface="Cambria Math" charset="0"/>
                          </a:rPr>
                          <m:t>𝛼</m:t>
                        </m:r>
                      </m:e>
                    </m:d>
                    <m:sSub>
                      <m:sSubPr>
                        <m:ctrlPr>
                          <a:rPr lang="en-US" altLang="ja-JP" i="1">
                            <a:solidFill>
                              <a:schemeClr val="tx1"/>
                            </a:solidFill>
                            <a:latin typeface="Cambria Math" charset="0"/>
                          </a:rPr>
                        </m:ctrlPr>
                      </m:sSubPr>
                      <m:e>
                        <m:r>
                          <a:rPr lang="en-US" altLang="ja-JP" b="0" i="1" smtClean="0">
                            <a:solidFill>
                              <a:schemeClr val="tx1"/>
                            </a:solidFill>
                            <a:latin typeface="Cambria Math" charset="0"/>
                          </a:rPr>
                          <m:t>{</m:t>
                        </m:r>
                        <m:r>
                          <a:rPr lang="en-US" altLang="ja-JP" i="1">
                            <a:solidFill>
                              <a:schemeClr val="tx1"/>
                            </a:solidFill>
                            <a:latin typeface="Cambria Math" charset="0"/>
                          </a:rPr>
                          <m:t>𝑟</m:t>
                        </m:r>
                      </m:e>
                      <m:sub>
                        <m:r>
                          <a:rPr lang="en-US" altLang="ja-JP" i="1">
                            <a:solidFill>
                              <a:schemeClr val="tx1"/>
                            </a:solidFill>
                            <a:latin typeface="Cambria Math" charset="0"/>
                          </a:rPr>
                          <m:t>𝑡</m:t>
                        </m:r>
                        <m:r>
                          <a:rPr lang="en-US" altLang="ja-JP" i="1">
                            <a:solidFill>
                              <a:schemeClr val="tx1"/>
                            </a:solidFill>
                            <a:latin typeface="Cambria Math" charset="0"/>
                          </a:rPr>
                          <m:t> </m:t>
                        </m:r>
                      </m:sub>
                    </m:sSub>
                    <m:r>
                      <a:rPr lang="en-US" altLang="ja-JP" i="1">
                        <a:solidFill>
                          <a:schemeClr val="tx1"/>
                        </a:solidFill>
                        <a:latin typeface="Cambria Math" charset="0"/>
                      </a:rPr>
                      <m:t>+</m:t>
                    </m:r>
                    <m:r>
                      <a:rPr lang="en-US" altLang="ja-JP" i="1">
                        <a:solidFill>
                          <a:schemeClr val="tx1"/>
                        </a:solidFill>
                        <a:latin typeface="Cambria Math" charset="0"/>
                      </a:rPr>
                      <m:t>𝛾</m:t>
                    </m:r>
                    <m:r>
                      <a:rPr lang="en-US" altLang="ja-JP" i="1">
                        <a:solidFill>
                          <a:schemeClr val="tx1"/>
                        </a:solidFill>
                        <a:latin typeface="Cambria Math" charset="0"/>
                      </a:rPr>
                      <m:t> </m:t>
                    </m:r>
                    <m:sSup>
                      <m:sSupPr>
                        <m:ctrlPr>
                          <a:rPr lang="en-US" altLang="ja-JP" i="1">
                            <a:solidFill>
                              <a:schemeClr val="tx1"/>
                            </a:solidFill>
                            <a:latin typeface="Cambria Math" charset="0"/>
                          </a:rPr>
                        </m:ctrlPr>
                      </m:sSupPr>
                      <m:e>
                        <m:r>
                          <a:rPr lang="en-US" altLang="ja-JP" i="1">
                            <a:solidFill>
                              <a:schemeClr val="tx1"/>
                            </a:solidFill>
                            <a:latin typeface="Cambria Math" charset="0"/>
                          </a:rPr>
                          <m:t>𝑄</m:t>
                        </m:r>
                      </m:e>
                      <m:sup>
                        <m:r>
                          <a:rPr lang="en-US" altLang="ja-JP" i="1">
                            <a:solidFill>
                              <a:schemeClr val="tx1"/>
                            </a:solidFill>
                            <a:latin typeface="Cambria Math" charset="0"/>
                          </a:rPr>
                          <m:t>𝜋</m:t>
                        </m:r>
                      </m:sup>
                    </m:sSup>
                    <m:r>
                      <a:rPr lang="en-US" altLang="ja-JP" i="1">
                        <a:solidFill>
                          <a:schemeClr val="tx1"/>
                        </a:solidFill>
                        <a:latin typeface="Cambria Math" charset="0"/>
                      </a:rPr>
                      <m:t>(</m:t>
                    </m:r>
                    <m:sSup>
                      <m:sSupPr>
                        <m:ctrlPr>
                          <a:rPr lang="en-US" altLang="ja-JP" i="1">
                            <a:solidFill>
                              <a:schemeClr val="tx1"/>
                            </a:solidFill>
                            <a:latin typeface="Cambria Math" charset="0"/>
                          </a:rPr>
                        </m:ctrlPr>
                      </m:sSupPr>
                      <m:e>
                        <m:r>
                          <a:rPr lang="en-US" altLang="ja-JP" i="1">
                            <a:solidFill>
                              <a:schemeClr val="tx1"/>
                            </a:solidFill>
                            <a:latin typeface="Cambria Math" charset="0"/>
                          </a:rPr>
                          <m:t>𝑠</m:t>
                        </m:r>
                      </m:e>
                      <m:sup>
                        <m:r>
                          <a:rPr lang="en-US" altLang="ja-JP" i="1">
                            <a:solidFill>
                              <a:schemeClr val="tx1"/>
                            </a:solidFill>
                            <a:latin typeface="Cambria Math" charset="0"/>
                          </a:rPr>
                          <m:t>′</m:t>
                        </m:r>
                      </m:sup>
                    </m:sSup>
                    <m:r>
                      <a:rPr lang="en-US" altLang="ja-JP" i="1">
                        <a:solidFill>
                          <a:schemeClr val="tx1"/>
                        </a:solidFill>
                        <a:latin typeface="Cambria Math" charset="0"/>
                      </a:rPr>
                      <m:t>, </m:t>
                    </m:r>
                    <m:r>
                      <a:rPr lang="en-US" altLang="ja-JP" i="1">
                        <a:solidFill>
                          <a:schemeClr val="tx1"/>
                        </a:solidFill>
                        <a:latin typeface="Cambria Math" charset="0"/>
                      </a:rPr>
                      <m:t>𝜋</m:t>
                    </m:r>
                    <m:d>
                      <m:dPr>
                        <m:ctrlPr>
                          <a:rPr lang="en-US" altLang="ja-JP" i="1">
                            <a:solidFill>
                              <a:schemeClr val="tx1"/>
                            </a:solidFill>
                            <a:latin typeface="Cambria Math" charset="0"/>
                          </a:rPr>
                        </m:ctrlPr>
                      </m:dPr>
                      <m:e>
                        <m:sSup>
                          <m:sSupPr>
                            <m:ctrlPr>
                              <a:rPr lang="en-US" altLang="ja-JP" i="1">
                                <a:solidFill>
                                  <a:schemeClr val="tx1"/>
                                </a:solidFill>
                                <a:latin typeface="Cambria Math" charset="0"/>
                              </a:rPr>
                            </m:ctrlPr>
                          </m:sSupPr>
                          <m:e>
                            <m:r>
                              <a:rPr lang="en-US" altLang="ja-JP" i="1">
                                <a:solidFill>
                                  <a:schemeClr val="tx1"/>
                                </a:solidFill>
                                <a:latin typeface="Cambria Math" charset="0"/>
                              </a:rPr>
                              <m:t>𝑠</m:t>
                            </m:r>
                          </m:e>
                          <m:sup>
                            <m:r>
                              <a:rPr lang="en-US" altLang="ja-JP" i="1">
                                <a:solidFill>
                                  <a:schemeClr val="tx1"/>
                                </a:solidFill>
                                <a:latin typeface="Cambria Math" charset="0"/>
                              </a:rPr>
                              <m:t>′</m:t>
                            </m:r>
                          </m:sup>
                        </m:sSup>
                      </m:e>
                    </m:d>
                    <m:r>
                      <a:rPr lang="en-US" altLang="ja-JP" b="0" i="1" smtClean="0">
                        <a:solidFill>
                          <a:schemeClr val="tx1"/>
                        </a:solidFill>
                        <a:latin typeface="Cambria Math" charset="0"/>
                      </a:rPr>
                      <m:t>}</m:t>
                    </m:r>
                  </m:oMath>
                </a14:m>
                <a:endParaRPr lang="en-US" altLang="ja-JP" dirty="0"/>
              </a:p>
              <a:p>
                <a:r>
                  <a:rPr lang="ja-JP" altLang="en-US" dirty="0"/>
                  <a:t>エピソードの終了を待たずに即時更新</a:t>
                </a:r>
                <a:r>
                  <a:rPr lang="ja-JP" altLang="en-US" dirty="0" smtClean="0"/>
                  <a:t>できるのが強い</a:t>
                </a:r>
                <a:endParaRPr lang="en-US" altLang="ja-JP" dirty="0" smtClean="0"/>
              </a:p>
              <a:p>
                <a:r>
                  <a:rPr lang="ja-JP" altLang="en-US" dirty="0" smtClean="0"/>
                  <a:t>脳はこんなようなことをやっているらしい</a:t>
                </a:r>
                <a:endParaRPr lang="en-US" altLang="ja-JP" dirty="0"/>
              </a:p>
              <a:p>
                <a:pPr marL="108000" indent="0">
                  <a:buNone/>
                </a:pPr>
                <a:endParaRPr lang="en-US" altLang="ja-JP"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4813643"/>
              </a:xfrm>
              <a:blipFill rotWithShape="0">
                <a:blip r:embed="rId3"/>
                <a:stretch>
                  <a:fillRect l="-364" b="-10380"/>
                </a:stretch>
              </a:blipFill>
            </p:spPr>
            <p:txBody>
              <a:bodyPr/>
              <a:lstStyle/>
              <a:p>
                <a:r>
                  <a:rPr lang="ja-JP" altLang="en-US">
                    <a:noFill/>
                  </a:rPr>
                  <a:t> </a:t>
                </a:r>
              </a:p>
            </p:txBody>
          </p:sp>
        </mc:Fallback>
      </mc:AlternateContent>
      <p:grpSp>
        <p:nvGrpSpPr>
          <p:cNvPr id="7" name="Group 6"/>
          <p:cNvGrpSpPr/>
          <p:nvPr/>
        </p:nvGrpSpPr>
        <p:grpSpPr>
          <a:xfrm>
            <a:off x="1219200" y="1343963"/>
            <a:ext cx="7061200" cy="2034237"/>
            <a:chOff x="1701800" y="3476543"/>
            <a:chExt cx="7061200" cy="2034237"/>
          </a:xfrm>
        </p:grpSpPr>
        <mc:AlternateContent xmlns:mc="http://schemas.openxmlformats.org/markup-compatibility/2006" xmlns:a14="http://schemas.microsoft.com/office/drawing/2010/main">
          <mc:Choice Requires="a14">
            <p:sp>
              <p:nvSpPr>
                <p:cNvPr id="4" name="Rounded Rectangle 3"/>
                <p:cNvSpPr/>
                <p:nvPr/>
              </p:nvSpPr>
              <p:spPr>
                <a:xfrm>
                  <a:off x="1930400" y="3797300"/>
                  <a:ext cx="6832600" cy="17134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1" algn="ctr"/>
                  <a:endParaRPr lang="en-US" altLang="ja-JP" dirty="0" smtClean="0"/>
                </a:p>
                <a:p>
                  <a:pPr lvl="1" algn="ctr"/>
                  <a:r>
                    <a:rPr lang="ja-JP" altLang="en-US" dirty="0" smtClean="0"/>
                    <a:t>累積</a:t>
                  </a:r>
                  <a:r>
                    <a:rPr lang="ja-JP" altLang="en-US" dirty="0"/>
                    <a:t>報酬</a:t>
                  </a:r>
                  <a:r>
                    <a:rPr lang="en-US" altLang="ja-JP" dirty="0"/>
                    <a:t> = </a:t>
                  </a:r>
                  <a:r>
                    <a:rPr lang="ja-JP" altLang="en-US" dirty="0"/>
                    <a:t>即時報酬</a:t>
                  </a:r>
                  <a:r>
                    <a:rPr lang="en-US" altLang="ja-JP" dirty="0"/>
                    <a:t> + </a:t>
                  </a:r>
                  <a:r>
                    <a:rPr lang="ja-JP" altLang="en-US" dirty="0"/>
                    <a:t>その先の未来でもらえる期待</a:t>
                  </a:r>
                  <a:r>
                    <a:rPr lang="ja-JP" altLang="en-US" dirty="0" smtClean="0"/>
                    <a:t>報酬</a:t>
                  </a:r>
                  <a:endParaRPr lang="en-US" altLang="ja-JP" i="1" dirty="0" smtClean="0">
                    <a:solidFill>
                      <a:schemeClr val="tx1"/>
                    </a:solidFill>
                    <a:latin typeface="Cambria Math" charset="0"/>
                  </a:endParaRPr>
                </a:p>
                <a:p>
                  <a:pPr marL="108000" indent="0" algn="ctr">
                    <a:lnSpc>
                      <a:spcPct val="200000"/>
                    </a:lnSpc>
                    <a:buNone/>
                  </a:pPr>
                  <a14:m>
                    <m:oMathPara xmlns:m="http://schemas.openxmlformats.org/officeDocument/2006/math">
                      <m:oMathParaPr>
                        <m:jc m:val="centerGroup"/>
                      </m:oMathParaPr>
                      <m:oMath xmlns:m="http://schemas.openxmlformats.org/officeDocument/2006/math">
                        <m:sSup>
                          <m:sSupPr>
                            <m:ctrlPr>
                              <a:rPr lang="en-US" altLang="ja-JP" sz="2000" i="1">
                                <a:solidFill>
                                  <a:schemeClr val="tx1"/>
                                </a:solidFill>
                                <a:latin typeface="Cambria Math" charset="0"/>
                              </a:rPr>
                            </m:ctrlPr>
                          </m:sSupPr>
                          <m:e>
                            <m:r>
                              <m:rPr>
                                <m:sty m:val="p"/>
                              </m:rPr>
                              <a:rPr lang="en-US" altLang="ja-JP" sz="2000">
                                <a:solidFill>
                                  <a:schemeClr val="tx1"/>
                                </a:solidFill>
                                <a:latin typeface="Cambria Math" charset="0"/>
                              </a:rPr>
                              <m:t>V</m:t>
                            </m:r>
                          </m:e>
                          <m:sup>
                            <m:r>
                              <a:rPr lang="en-US" altLang="ja-JP" sz="2000" i="1">
                                <a:solidFill>
                                  <a:schemeClr val="tx1"/>
                                </a:solidFill>
                                <a:latin typeface="Cambria Math" charset="0"/>
                              </a:rPr>
                              <m:t>𝜋</m:t>
                            </m:r>
                          </m:sup>
                        </m:sSup>
                        <m:d>
                          <m:dPr>
                            <m:ctrlPr>
                              <a:rPr lang="en-US" altLang="ja-JP" sz="2000" i="1">
                                <a:solidFill>
                                  <a:schemeClr val="tx1"/>
                                </a:solidFill>
                                <a:latin typeface="Cambria Math" charset="0"/>
                              </a:rPr>
                            </m:ctrlPr>
                          </m:dPr>
                          <m:e>
                            <m:r>
                              <a:rPr lang="en-US" altLang="ja-JP" sz="2000" i="1">
                                <a:solidFill>
                                  <a:schemeClr val="tx1"/>
                                </a:solidFill>
                                <a:latin typeface="Cambria Math" charset="0"/>
                              </a:rPr>
                              <m:t>𝑠</m:t>
                            </m:r>
                          </m:e>
                        </m:d>
                        <m:r>
                          <a:rPr lang="en-US" altLang="ja-JP" sz="2000" i="1">
                            <a:solidFill>
                              <a:schemeClr val="tx1"/>
                            </a:solidFill>
                            <a:latin typeface="Cambria Math" charset="0"/>
                          </a:rPr>
                          <m:t>=</m:t>
                        </m:r>
                        <m:sSub>
                          <m:sSubPr>
                            <m:ctrlPr>
                              <a:rPr lang="en-US" altLang="ja-JP" sz="2000" i="1">
                                <a:solidFill>
                                  <a:schemeClr val="tx1"/>
                                </a:solidFill>
                                <a:latin typeface="Cambria Math" charset="0"/>
                              </a:rPr>
                            </m:ctrlPr>
                          </m:sSubPr>
                          <m:e>
                            <m:sSub>
                              <m:sSubPr>
                                <m:ctrlPr>
                                  <a:rPr lang="en-US" altLang="ja-JP" sz="2000" i="1">
                                    <a:solidFill>
                                      <a:schemeClr val="tx1"/>
                                    </a:solidFill>
                                    <a:latin typeface="Cambria Math" charset="0"/>
                                    <a:ea typeface="Cambria Math" charset="0"/>
                                    <a:cs typeface="Cambria Math" charset="0"/>
                                  </a:rPr>
                                </m:ctrlPr>
                              </m:sSubPr>
                              <m:e>
                                <m:r>
                                  <a:rPr lang="en-US" altLang="ja-JP" sz="2000" i="1">
                                    <a:solidFill>
                                      <a:schemeClr val="tx1"/>
                                    </a:solidFill>
                                    <a:latin typeface="Cambria Math" charset="0"/>
                                    <a:ea typeface="Cambria Math" charset="0"/>
                                    <a:cs typeface="Cambria Math" charset="0"/>
                                  </a:rPr>
                                  <m:t>𝔼</m:t>
                                </m:r>
                              </m:e>
                              <m:sub>
                                <m:r>
                                  <a:rPr lang="en-US" altLang="ja-JP" sz="2000" i="1">
                                    <a:solidFill>
                                      <a:schemeClr val="tx1"/>
                                    </a:solidFill>
                                    <a:latin typeface="Cambria Math" charset="0"/>
                                    <a:ea typeface="Cambria Math" charset="0"/>
                                    <a:cs typeface="Cambria Math" charset="0"/>
                                  </a:rPr>
                                  <m:t>𝜋</m:t>
                                </m:r>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ea typeface="Cambria Math" charset="0"/>
                                    <a:cs typeface="Cambria Math" charset="0"/>
                                  </a:rPr>
                                  <m:t>𝑠</m:t>
                                </m:r>
                              </m:sub>
                            </m:sSub>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rPr>
                              <m:t>𝑟</m:t>
                            </m:r>
                          </m:e>
                          <m:sub>
                            <m:r>
                              <a:rPr lang="en-US" altLang="ja-JP" sz="2000" i="1">
                                <a:solidFill>
                                  <a:schemeClr val="tx1"/>
                                </a:solidFill>
                                <a:latin typeface="Cambria Math" charset="0"/>
                              </a:rPr>
                              <m:t>𝑡</m:t>
                            </m:r>
                            <m:r>
                              <a:rPr lang="en-US" altLang="ja-JP" sz="2000" i="1">
                                <a:solidFill>
                                  <a:schemeClr val="tx1"/>
                                </a:solidFill>
                                <a:latin typeface="Cambria Math" charset="0"/>
                              </a:rPr>
                              <m:t> </m:t>
                            </m:r>
                          </m:sub>
                        </m:sSub>
                        <m:r>
                          <a:rPr lang="en-US" altLang="ja-JP" sz="2000" i="1">
                            <a:solidFill>
                              <a:schemeClr val="tx1"/>
                            </a:solidFill>
                            <a:latin typeface="Cambria Math" charset="0"/>
                          </a:rPr>
                          <m:t>+</m:t>
                        </m:r>
                        <m:r>
                          <a:rPr lang="en-US" altLang="ja-JP" sz="2000" i="1">
                            <a:solidFill>
                              <a:schemeClr val="tx1"/>
                            </a:solidFill>
                            <a:latin typeface="Cambria Math" charset="0"/>
                          </a:rPr>
                          <m:t>𝛾</m:t>
                        </m:r>
                        <m:r>
                          <a:rPr lang="en-US" altLang="ja-JP" sz="2000" i="1">
                            <a:solidFill>
                              <a:schemeClr val="tx1"/>
                            </a:solidFill>
                            <a:latin typeface="Cambria Math" charset="0"/>
                          </a:rPr>
                          <m:t> </m:t>
                        </m:r>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𝑉</m:t>
                            </m:r>
                          </m:e>
                          <m:sup>
                            <m:r>
                              <a:rPr lang="en-US" altLang="ja-JP" sz="2000" i="1">
                                <a:solidFill>
                                  <a:schemeClr val="tx1"/>
                                </a:solidFill>
                                <a:latin typeface="Cambria Math" charset="0"/>
                              </a:rPr>
                              <m:t>𝜋</m:t>
                            </m:r>
                          </m:sup>
                        </m:sSup>
                        <m:r>
                          <a:rPr lang="en-US" altLang="ja-JP" sz="2000" i="1">
                            <a:solidFill>
                              <a:schemeClr val="tx1"/>
                            </a:solidFill>
                            <a:latin typeface="Cambria Math" charset="0"/>
                          </a:rPr>
                          <m:t>(</m:t>
                        </m:r>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𝑠</m:t>
                            </m:r>
                          </m:e>
                          <m:sup>
                            <m:r>
                              <a:rPr lang="en-US" altLang="ja-JP" sz="2000" i="1">
                                <a:solidFill>
                                  <a:schemeClr val="tx1"/>
                                </a:solidFill>
                                <a:latin typeface="Cambria Math" charset="0"/>
                              </a:rPr>
                              <m:t>′</m:t>
                            </m:r>
                          </m:sup>
                        </m:sSup>
                        <m:r>
                          <a:rPr lang="en-US" altLang="ja-JP" sz="2000" i="1">
                            <a:solidFill>
                              <a:schemeClr val="tx1"/>
                            </a:solidFill>
                            <a:latin typeface="Cambria Math" charset="0"/>
                          </a:rPr>
                          <m:t>)]</m:t>
                        </m:r>
                      </m:oMath>
                    </m:oMathPara>
                  </a14:m>
                  <a:endParaRPr lang="en-US" altLang="ja-JP" sz="2000" dirty="0"/>
                </a:p>
                <a:p>
                  <a:pPr marL="108000" indent="0" algn="ctr">
                    <a:lnSpc>
                      <a:spcPct val="150000"/>
                    </a:lnSpc>
                    <a:buNone/>
                  </a:pPr>
                  <a:r>
                    <a:rPr lang="en-US" altLang="ja-JP" sz="2000" dirty="0" smtClean="0">
                      <a:solidFill>
                        <a:schemeClr val="tx1"/>
                      </a:solidFill>
                    </a:rPr>
                    <a:t> </a:t>
                  </a:r>
                  <a14:m>
                    <m:oMath xmlns:m="http://schemas.openxmlformats.org/officeDocument/2006/math">
                      <m:sSup>
                        <m:sSupPr>
                          <m:ctrlPr>
                            <a:rPr lang="en-US" altLang="ja-JP" sz="2000" i="1">
                              <a:solidFill>
                                <a:schemeClr val="tx1"/>
                              </a:solidFill>
                              <a:latin typeface="Cambria Math" charset="0"/>
                            </a:rPr>
                          </m:ctrlPr>
                        </m:sSupPr>
                        <m:e>
                          <m:r>
                            <m:rPr>
                              <m:sty m:val="p"/>
                            </m:rPr>
                            <a:rPr lang="en-US" altLang="ja-JP" sz="2000">
                              <a:solidFill>
                                <a:schemeClr val="tx1"/>
                              </a:solidFill>
                              <a:latin typeface="Cambria Math" charset="0"/>
                            </a:rPr>
                            <m:t>Q</m:t>
                          </m:r>
                        </m:e>
                        <m:sup>
                          <m:r>
                            <a:rPr lang="en-US" altLang="ja-JP" sz="2000" i="1">
                              <a:solidFill>
                                <a:schemeClr val="tx1"/>
                              </a:solidFill>
                              <a:latin typeface="Cambria Math" charset="0"/>
                            </a:rPr>
                            <m:t>𝜋</m:t>
                          </m:r>
                        </m:sup>
                      </m:sSup>
                      <m:d>
                        <m:dPr>
                          <m:ctrlPr>
                            <a:rPr lang="en-US" altLang="ja-JP" sz="2000" i="1">
                              <a:solidFill>
                                <a:schemeClr val="tx1"/>
                              </a:solidFill>
                              <a:latin typeface="Cambria Math" charset="0"/>
                            </a:rPr>
                          </m:ctrlPr>
                        </m:dPr>
                        <m:e>
                          <m:r>
                            <a:rPr lang="en-US" altLang="ja-JP" sz="2000" i="1">
                              <a:solidFill>
                                <a:schemeClr val="tx1"/>
                              </a:solidFill>
                              <a:latin typeface="Cambria Math" charset="0"/>
                            </a:rPr>
                            <m:t>𝑠</m:t>
                          </m:r>
                          <m:r>
                            <a:rPr lang="en-US" altLang="ja-JP" sz="2000" i="1">
                              <a:solidFill>
                                <a:schemeClr val="tx1"/>
                              </a:solidFill>
                              <a:latin typeface="Cambria Math" charset="0"/>
                            </a:rPr>
                            <m:t>, </m:t>
                          </m:r>
                          <m:r>
                            <a:rPr lang="en-US" altLang="ja-JP" sz="2000" i="1">
                              <a:solidFill>
                                <a:schemeClr val="tx1"/>
                              </a:solidFill>
                              <a:latin typeface="Cambria Math" charset="0"/>
                            </a:rPr>
                            <m:t>𝑎</m:t>
                          </m:r>
                        </m:e>
                      </m:d>
                      <m:r>
                        <a:rPr lang="en-US" altLang="ja-JP" sz="2000" i="1">
                          <a:solidFill>
                            <a:schemeClr val="tx1"/>
                          </a:solidFill>
                          <a:latin typeface="Cambria Math" charset="0"/>
                        </a:rPr>
                        <m:t>=</m:t>
                      </m:r>
                      <m:sSub>
                        <m:sSubPr>
                          <m:ctrlPr>
                            <a:rPr lang="en-US" altLang="ja-JP" sz="2000" i="1">
                              <a:solidFill>
                                <a:schemeClr val="tx1"/>
                              </a:solidFill>
                              <a:latin typeface="Cambria Math" charset="0"/>
                            </a:rPr>
                          </m:ctrlPr>
                        </m:sSubPr>
                        <m:e>
                          <m:sSub>
                            <m:sSubPr>
                              <m:ctrlPr>
                                <a:rPr lang="en-US" altLang="ja-JP" sz="2000" i="1">
                                  <a:solidFill>
                                    <a:schemeClr val="tx1"/>
                                  </a:solidFill>
                                  <a:latin typeface="Cambria Math" charset="0"/>
                                  <a:ea typeface="Cambria Math" charset="0"/>
                                  <a:cs typeface="Cambria Math" charset="0"/>
                                </a:rPr>
                              </m:ctrlPr>
                            </m:sSubPr>
                            <m:e>
                              <m:r>
                                <a:rPr lang="en-US" altLang="ja-JP" sz="2000" i="1">
                                  <a:solidFill>
                                    <a:schemeClr val="tx1"/>
                                  </a:solidFill>
                                  <a:latin typeface="Cambria Math" charset="0"/>
                                  <a:ea typeface="Cambria Math" charset="0"/>
                                  <a:cs typeface="Cambria Math" charset="0"/>
                                </a:rPr>
                                <m:t>𝔼</m:t>
                              </m:r>
                            </m:e>
                            <m:sub>
                              <m:r>
                                <a:rPr lang="en-US" altLang="ja-JP" sz="2000" i="1">
                                  <a:solidFill>
                                    <a:schemeClr val="tx1"/>
                                  </a:solidFill>
                                  <a:latin typeface="Cambria Math" charset="0"/>
                                  <a:ea typeface="Cambria Math" charset="0"/>
                                  <a:cs typeface="Cambria Math" charset="0"/>
                                </a:rPr>
                                <m:t>𝜋</m:t>
                              </m:r>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ea typeface="Cambria Math" charset="0"/>
                                  <a:cs typeface="Cambria Math" charset="0"/>
                                </a:rPr>
                                <m:t>𝑠</m:t>
                              </m:r>
                            </m:sub>
                          </m:sSub>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rPr>
                            <m:t>𝑟</m:t>
                          </m:r>
                        </m:e>
                        <m:sub>
                          <m:r>
                            <a:rPr lang="en-US" altLang="ja-JP" sz="2000" i="1">
                              <a:solidFill>
                                <a:schemeClr val="tx1"/>
                              </a:solidFill>
                              <a:latin typeface="Cambria Math" charset="0"/>
                            </a:rPr>
                            <m:t>𝑡</m:t>
                          </m:r>
                          <m:r>
                            <a:rPr lang="en-US" altLang="ja-JP" sz="2000" i="1">
                              <a:solidFill>
                                <a:schemeClr val="tx1"/>
                              </a:solidFill>
                              <a:latin typeface="Cambria Math" charset="0"/>
                            </a:rPr>
                            <m:t> </m:t>
                          </m:r>
                        </m:sub>
                      </m:sSub>
                      <m:r>
                        <a:rPr lang="en-US" altLang="ja-JP" sz="2000" i="1">
                          <a:solidFill>
                            <a:schemeClr val="tx1"/>
                          </a:solidFill>
                          <a:latin typeface="Cambria Math" charset="0"/>
                        </a:rPr>
                        <m:t>+</m:t>
                      </m:r>
                      <m:r>
                        <a:rPr lang="en-US" altLang="ja-JP" sz="2000" i="1">
                          <a:solidFill>
                            <a:schemeClr val="tx1"/>
                          </a:solidFill>
                          <a:latin typeface="Cambria Math" charset="0"/>
                        </a:rPr>
                        <m:t>𝛾</m:t>
                      </m:r>
                      <m:r>
                        <a:rPr lang="en-US" altLang="ja-JP" sz="2000" i="1">
                          <a:solidFill>
                            <a:schemeClr val="tx1"/>
                          </a:solidFill>
                          <a:latin typeface="Cambria Math" charset="0"/>
                        </a:rPr>
                        <m:t> </m:t>
                      </m:r>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𝑄</m:t>
                          </m:r>
                        </m:e>
                        <m:sup>
                          <m:r>
                            <a:rPr lang="en-US" altLang="ja-JP" sz="2000" i="1">
                              <a:solidFill>
                                <a:schemeClr val="tx1"/>
                              </a:solidFill>
                              <a:latin typeface="Cambria Math" charset="0"/>
                            </a:rPr>
                            <m:t>𝜋</m:t>
                          </m:r>
                        </m:sup>
                      </m:sSup>
                      <m:r>
                        <a:rPr lang="en-US" altLang="ja-JP" sz="2000" i="1">
                          <a:solidFill>
                            <a:schemeClr val="tx1"/>
                          </a:solidFill>
                          <a:latin typeface="Cambria Math" charset="0"/>
                        </a:rPr>
                        <m:t>(</m:t>
                      </m:r>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𝑠</m:t>
                          </m:r>
                        </m:e>
                        <m:sup>
                          <m:r>
                            <a:rPr lang="en-US" altLang="ja-JP" sz="2000" i="1">
                              <a:solidFill>
                                <a:schemeClr val="tx1"/>
                              </a:solidFill>
                              <a:latin typeface="Cambria Math" charset="0"/>
                            </a:rPr>
                            <m:t>′</m:t>
                          </m:r>
                        </m:sup>
                      </m:sSup>
                      <m:r>
                        <a:rPr lang="en-US" altLang="ja-JP" sz="2000" i="1">
                          <a:solidFill>
                            <a:schemeClr val="tx1"/>
                          </a:solidFill>
                          <a:latin typeface="Cambria Math" charset="0"/>
                        </a:rPr>
                        <m:t>, </m:t>
                      </m:r>
                      <m:r>
                        <a:rPr lang="en-US" altLang="ja-JP" sz="2000" i="1">
                          <a:solidFill>
                            <a:schemeClr val="tx1"/>
                          </a:solidFill>
                          <a:latin typeface="Cambria Math" charset="0"/>
                        </a:rPr>
                        <m:t>𝜋</m:t>
                      </m:r>
                      <m:r>
                        <a:rPr lang="en-US" altLang="ja-JP" sz="2000" i="1">
                          <a:solidFill>
                            <a:schemeClr val="tx1"/>
                          </a:solidFill>
                          <a:latin typeface="Cambria Math" charset="0"/>
                        </a:rPr>
                        <m:t>(</m:t>
                      </m:r>
                      <m:r>
                        <a:rPr lang="en-US" altLang="ja-JP" sz="2000" i="1">
                          <a:solidFill>
                            <a:schemeClr val="tx1"/>
                          </a:solidFill>
                          <a:latin typeface="Cambria Math" charset="0"/>
                        </a:rPr>
                        <m:t>𝑠</m:t>
                      </m:r>
                      <m:r>
                        <a:rPr lang="en-US" altLang="ja-JP" sz="2000" i="1">
                          <a:solidFill>
                            <a:schemeClr val="tx1"/>
                          </a:solidFill>
                          <a:latin typeface="Cambria Math" charset="0"/>
                        </a:rPr>
                        <m:t>′)]</m:t>
                      </m:r>
                    </m:oMath>
                  </a14:m>
                  <a:endParaRPr lang="en-US" altLang="ja-JP" sz="2000" dirty="0"/>
                </a:p>
                <a:p>
                  <a:pPr algn="ctr"/>
                  <a:endParaRPr kumimoji="1" lang="ja-JP" altLang="en-US" sz="2000" dirty="0"/>
                </a:p>
              </p:txBody>
            </p:sp>
          </mc:Choice>
          <mc:Fallback xmlns="">
            <p:sp>
              <p:nvSpPr>
                <p:cNvPr id="4" name="Rounded Rectangle 3"/>
                <p:cNvSpPr>
                  <a:spLocks noRot="1" noChangeAspect="1" noMove="1" noResize="1" noEditPoints="1" noAdjustHandles="1" noChangeArrowheads="1" noChangeShapeType="1" noTextEdit="1"/>
                </p:cNvSpPr>
                <p:nvPr/>
              </p:nvSpPr>
              <p:spPr>
                <a:xfrm>
                  <a:off x="1930400" y="3797300"/>
                  <a:ext cx="6832600" cy="1713480"/>
                </a:xfrm>
                <a:prstGeom prst="roundRect">
                  <a:avLst/>
                </a:prstGeom>
                <a:blipFill rotWithShape="0">
                  <a:blip r:embed="rId4"/>
                  <a:stretch>
                    <a:fillRect/>
                  </a:stretch>
                </a:blipFill>
              </p:spPr>
              <p:txBody>
                <a:bodyPr/>
                <a:lstStyle/>
                <a:p>
                  <a:r>
                    <a:rPr lang="ja-JP" altLang="en-US">
                      <a:noFill/>
                    </a:rPr>
                    <a:t> </a:t>
                  </a:r>
                </a:p>
              </p:txBody>
            </p:sp>
          </mc:Fallback>
        </mc:AlternateContent>
        <p:sp>
          <p:nvSpPr>
            <p:cNvPr id="6" name="TextBox 5"/>
            <p:cNvSpPr txBox="1"/>
            <p:nvPr/>
          </p:nvSpPr>
          <p:spPr>
            <a:xfrm>
              <a:off x="1701800" y="3476543"/>
              <a:ext cx="2381742" cy="461665"/>
            </a:xfrm>
            <a:prstGeom prst="rect">
              <a:avLst/>
            </a:prstGeom>
            <a:solidFill>
              <a:schemeClr val="bg1"/>
            </a:solidFill>
          </p:spPr>
          <p:txBody>
            <a:bodyPr wrap="none" rtlCol="0">
              <a:spAutoFit/>
            </a:bodyPr>
            <a:lstStyle/>
            <a:p>
              <a:r>
                <a:rPr lang="en-US" altLang="ja-JP" sz="2400" dirty="0"/>
                <a:t>Bellman Equation</a:t>
              </a:r>
            </a:p>
          </p:txBody>
        </p:sp>
      </p:grpSp>
    </p:spTree>
    <p:extLst>
      <p:ext uri="{BB962C8B-B14F-4D97-AF65-F5344CB8AC3E}">
        <p14:creationId xmlns:p14="http://schemas.microsoft.com/office/powerpoint/2010/main" val="400889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Q-learning</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599420" cy="4485137"/>
              </a:xfrm>
            </p:spPr>
            <p:txBody>
              <a:bodyPr>
                <a:normAutofit/>
              </a:bodyPr>
              <a:lstStyle/>
              <a:p>
                <a:pPr marL="72000" indent="0">
                  <a:buNone/>
                </a:pPr>
                <a:r>
                  <a:rPr kumimoji="1" lang="ja-JP" altLang="en-US" dirty="0" smtClean="0"/>
                  <a:t>最も基本的な強化学習アルゴリズムの</a:t>
                </a:r>
                <a:r>
                  <a:rPr kumimoji="1" lang="ja-JP" altLang="en-US" dirty="0" smtClean="0"/>
                  <a:t>一つ</a:t>
                </a:r>
                <a:r>
                  <a:rPr lang="en-US" altLang="ja-JP" dirty="0"/>
                  <a:t> (</a:t>
                </a:r>
                <a:r>
                  <a:rPr lang="en-US" altLang="ja-JP" dirty="0" smtClean="0"/>
                  <a:t>model-free,  </a:t>
                </a:r>
                <a:r>
                  <a:rPr kumimoji="1" lang="en-US" altLang="ja-JP" dirty="0" smtClean="0"/>
                  <a:t>off-policy,  value-base)</a:t>
                </a:r>
                <a:endParaRPr kumimoji="1" lang="en-US" altLang="ja-JP" dirty="0" smtClean="0"/>
              </a:p>
              <a:p>
                <a:endParaRPr kumimoji="1" lang="en-US" altLang="ja-JP" dirty="0" smtClean="0"/>
              </a:p>
              <a:p>
                <a:r>
                  <a:rPr kumimoji="1" lang="ja-JP" altLang="en-US" dirty="0" smtClean="0"/>
                  <a:t>行動</a:t>
                </a:r>
                <a:r>
                  <a:rPr kumimoji="1" lang="ja-JP" altLang="en-US" dirty="0" smtClean="0"/>
                  <a:t>価値関数を最適化</a:t>
                </a:r>
                <a:r>
                  <a:rPr kumimoji="1" lang="en-US" altLang="ja-JP" dirty="0" smtClean="0"/>
                  <a:t> </a:t>
                </a:r>
              </a:p>
              <a:p>
                <a:r>
                  <a:rPr lang="en-US" altLang="ja-JP" dirty="0"/>
                  <a:t>G</a:t>
                </a:r>
                <a:r>
                  <a:rPr kumimoji="1" lang="en-US" altLang="ja-JP" dirty="0" smtClean="0"/>
                  <a:t>reedy</a:t>
                </a:r>
                <a:r>
                  <a:rPr kumimoji="1" lang="ja-JP" altLang="en-US" dirty="0" smtClean="0"/>
                  <a:t>な</a:t>
                </a:r>
                <a:r>
                  <a:rPr kumimoji="1" lang="ja-JP" altLang="en-US" dirty="0" smtClean="0"/>
                  <a:t>方策</a:t>
                </a:r>
                <a14:m>
                  <m:oMath xmlns:m="http://schemas.openxmlformats.org/officeDocument/2006/math">
                    <m:r>
                      <a:rPr kumimoji="1" lang="en-US" altLang="ja-JP" b="0" i="1" smtClean="0">
                        <a:latin typeface="Cambria Math" charset="0"/>
                      </a:rPr>
                      <m:t>𝜋</m:t>
                    </m:r>
                    <m:d>
                      <m:dPr>
                        <m:ctrlPr>
                          <a:rPr kumimoji="1" lang="en-US" altLang="ja-JP" b="0" i="1" smtClean="0">
                            <a:latin typeface="Cambria Math" charset="0"/>
                          </a:rPr>
                        </m:ctrlPr>
                      </m:dPr>
                      <m:e>
                        <m:r>
                          <a:rPr kumimoji="1" lang="en-US" altLang="ja-JP" b="0" i="1" smtClean="0">
                            <a:latin typeface="Cambria Math" charset="0"/>
                          </a:rPr>
                          <m:t>𝑠</m:t>
                        </m:r>
                      </m:e>
                    </m:d>
                    <m:r>
                      <a:rPr kumimoji="1" lang="en-US" altLang="ja-JP" b="0" i="1" smtClean="0">
                        <a:latin typeface="Cambria Math" charset="0"/>
                      </a:rPr>
                      <m:t>=</m:t>
                    </m:r>
                    <m:func>
                      <m:funcPr>
                        <m:ctrlPr>
                          <a:rPr kumimoji="1" lang="en-US" altLang="ja-JP" b="0" i="1" smtClean="0">
                            <a:latin typeface="Cambria Math" charset="0"/>
                          </a:rPr>
                        </m:ctrlPr>
                      </m:funcPr>
                      <m:fName>
                        <m:r>
                          <m:rPr>
                            <m:sty m:val="p"/>
                          </m:rPr>
                          <a:rPr kumimoji="1" lang="en-US" altLang="ja-JP" b="0" i="0" smtClean="0">
                            <a:latin typeface="Cambria Math" charset="0"/>
                          </a:rPr>
                          <m:t>arg</m:t>
                        </m:r>
                      </m:fName>
                      <m:e>
                        <m:func>
                          <m:funcPr>
                            <m:ctrlPr>
                              <a:rPr kumimoji="1" lang="en-US" altLang="ja-JP" b="0" i="1" smtClean="0">
                                <a:latin typeface="Cambria Math" charset="0"/>
                              </a:rPr>
                            </m:ctrlPr>
                          </m:funcPr>
                          <m:fName>
                            <m:limLow>
                              <m:limLowPr>
                                <m:ctrlPr>
                                  <a:rPr kumimoji="1" lang="en-US" altLang="ja-JP" b="0" i="1" smtClean="0">
                                    <a:latin typeface="Cambria Math" charset="0"/>
                                  </a:rPr>
                                </m:ctrlPr>
                              </m:limLowPr>
                              <m:e>
                                <m:r>
                                  <m:rPr>
                                    <m:sty m:val="p"/>
                                  </m:rPr>
                                  <a:rPr kumimoji="1" lang="en-US" altLang="ja-JP" b="0" i="0" smtClean="0">
                                    <a:latin typeface="Cambria Math" charset="0"/>
                                  </a:rPr>
                                  <m:t>max</m:t>
                                </m:r>
                              </m:e>
                              <m:lim>
                                <m:r>
                                  <a:rPr kumimoji="1" lang="en-US" altLang="ja-JP" b="0" i="1" smtClean="0">
                                    <a:latin typeface="Cambria Math" charset="0"/>
                                  </a:rPr>
                                  <m:t>𝑎</m:t>
                                </m:r>
                              </m:lim>
                            </m:limLow>
                          </m:fName>
                          <m:e>
                            <m:r>
                              <a:rPr kumimoji="1" lang="en-US" altLang="ja-JP" b="0" i="1" smtClean="0">
                                <a:latin typeface="Cambria Math" charset="0"/>
                              </a:rPr>
                              <m:t>𝑄</m:t>
                            </m:r>
                            <m:r>
                              <a:rPr kumimoji="1" lang="en-US" altLang="ja-JP" b="0" i="1" smtClean="0">
                                <a:latin typeface="Cambria Math" charset="0"/>
                              </a:rPr>
                              <m:t>(</m:t>
                            </m:r>
                            <m:r>
                              <a:rPr kumimoji="1" lang="en-US" altLang="ja-JP" b="0" i="1" smtClean="0">
                                <a:latin typeface="Cambria Math" charset="0"/>
                              </a:rPr>
                              <m:t>𝑠</m:t>
                            </m:r>
                            <m:r>
                              <a:rPr kumimoji="1" lang="en-US" altLang="ja-JP" b="0" i="1" smtClean="0">
                                <a:latin typeface="Cambria Math" charset="0"/>
                              </a:rPr>
                              <m:t>,</m:t>
                            </m:r>
                            <m:r>
                              <a:rPr kumimoji="1" lang="en-US" altLang="ja-JP" b="0" i="1" smtClean="0">
                                <a:latin typeface="Cambria Math" charset="0"/>
                              </a:rPr>
                              <m:t>𝑎</m:t>
                            </m:r>
                            <m:r>
                              <a:rPr kumimoji="1" lang="en-US" altLang="ja-JP" b="0" i="1" smtClean="0">
                                <a:latin typeface="Cambria Math" charset="0"/>
                              </a:rPr>
                              <m:t>)</m:t>
                            </m:r>
                          </m:e>
                        </m:func>
                      </m:e>
                    </m:func>
                  </m:oMath>
                </a14:m>
                <a:r>
                  <a:rPr kumimoji="1" lang="en-US" altLang="ja-JP" dirty="0" smtClean="0"/>
                  <a:t> </a:t>
                </a:r>
                <a:r>
                  <a:rPr kumimoji="1" lang="ja-JP" altLang="en-US" dirty="0" smtClean="0"/>
                  <a:t>を利用</a:t>
                </a:r>
                <a:endParaRPr lang="en-US" altLang="ja-JP" dirty="0" smtClean="0"/>
              </a:p>
              <a:p>
                <a:r>
                  <a:rPr kumimoji="1" lang="ja-JP" altLang="en-US" dirty="0" smtClean="0"/>
                  <a:t>更新式</a:t>
                </a:r>
                <a:endParaRPr lang="ja-JP" altLang="en-US" sz="2400" i="1" dirty="0" smtClean="0">
                  <a:solidFill>
                    <a:schemeClr val="tx1"/>
                  </a:solidFill>
                  <a:latin typeface="Cambria Math" charset="0"/>
                </a:endParaRPr>
              </a:p>
              <a:p>
                <a:pPr marL="108000" indent="0">
                  <a:buNone/>
                </a:pPr>
                <a14:m>
                  <m:oMathPara xmlns:m="http://schemas.openxmlformats.org/officeDocument/2006/math">
                    <m:oMathParaPr>
                      <m:jc m:val="centerGroup"/>
                    </m:oMathParaPr>
                    <m:oMath xmlns:m="http://schemas.openxmlformats.org/officeDocument/2006/math">
                      <m:sSup>
                        <m:sSupPr>
                          <m:ctrlPr>
                            <a:rPr lang="en-US" altLang="ja-JP" sz="2400" i="1">
                              <a:solidFill>
                                <a:schemeClr val="tx1"/>
                              </a:solidFill>
                              <a:latin typeface="Cambria Math" charset="0"/>
                            </a:rPr>
                          </m:ctrlPr>
                        </m:sSupPr>
                        <m:e>
                          <m:r>
                            <m:rPr>
                              <m:sty m:val="p"/>
                            </m:rPr>
                            <a:rPr lang="en-US" altLang="ja-JP" sz="2400">
                              <a:solidFill>
                                <a:schemeClr val="tx1"/>
                              </a:solidFill>
                              <a:latin typeface="Cambria Math" charset="0"/>
                            </a:rPr>
                            <m:t>Q</m:t>
                          </m:r>
                        </m:e>
                        <m:sup>
                          <m:r>
                            <a:rPr lang="en-US" altLang="ja-JP" sz="2400" i="1">
                              <a:solidFill>
                                <a:schemeClr val="tx1"/>
                              </a:solidFill>
                              <a:latin typeface="Cambria Math" charset="0"/>
                            </a:rPr>
                            <m:t>𝜋</m:t>
                          </m:r>
                        </m:sup>
                      </m:sSup>
                      <m:d>
                        <m:dPr>
                          <m:ctrlPr>
                            <a:rPr lang="en-US" altLang="ja-JP" sz="2400" i="1">
                              <a:solidFill>
                                <a:schemeClr val="tx1"/>
                              </a:solidFill>
                              <a:latin typeface="Cambria Math" charset="0"/>
                            </a:rPr>
                          </m:ctrlPr>
                        </m:dPr>
                        <m:e>
                          <m:r>
                            <a:rPr lang="en-US" altLang="ja-JP" sz="2400" i="1">
                              <a:solidFill>
                                <a:schemeClr val="tx1"/>
                              </a:solidFill>
                              <a:latin typeface="Cambria Math" charset="0"/>
                            </a:rPr>
                            <m:t>𝑠</m:t>
                          </m:r>
                          <m:r>
                            <a:rPr lang="en-US" altLang="ja-JP" sz="2400" i="1">
                              <a:solidFill>
                                <a:schemeClr val="tx1"/>
                              </a:solidFill>
                              <a:latin typeface="Cambria Math" charset="0"/>
                            </a:rPr>
                            <m:t>, </m:t>
                          </m:r>
                          <m:r>
                            <a:rPr lang="en-US" altLang="ja-JP" sz="2400" i="1">
                              <a:solidFill>
                                <a:schemeClr val="tx1"/>
                              </a:solidFill>
                              <a:latin typeface="Cambria Math" charset="0"/>
                            </a:rPr>
                            <m:t>𝑎</m:t>
                          </m:r>
                        </m:e>
                      </m:d>
                      <m:r>
                        <a:rPr lang="en-US" altLang="ja-JP" sz="2400" i="1">
                          <a:solidFill>
                            <a:schemeClr val="tx1"/>
                          </a:solidFill>
                          <a:latin typeface="Cambria Math" charset="0"/>
                        </a:rPr>
                        <m:t>←</m:t>
                      </m:r>
                      <m:r>
                        <a:rPr lang="en-US" altLang="ja-JP" sz="2400" i="1">
                          <a:solidFill>
                            <a:schemeClr val="tx1"/>
                          </a:solidFill>
                          <a:latin typeface="Cambria Math" charset="0"/>
                        </a:rPr>
                        <m:t>𝛼</m:t>
                      </m:r>
                      <m:sSup>
                        <m:sSupPr>
                          <m:ctrlPr>
                            <a:rPr lang="en-US" altLang="ja-JP" sz="2400" i="1">
                              <a:solidFill>
                                <a:schemeClr val="tx1"/>
                              </a:solidFill>
                              <a:latin typeface="Cambria Math" charset="0"/>
                            </a:rPr>
                          </m:ctrlPr>
                        </m:sSupPr>
                        <m:e>
                          <m:r>
                            <m:rPr>
                              <m:sty m:val="p"/>
                            </m:rPr>
                            <a:rPr lang="en-US" altLang="ja-JP" sz="2400">
                              <a:solidFill>
                                <a:schemeClr val="tx1"/>
                              </a:solidFill>
                              <a:latin typeface="Cambria Math" charset="0"/>
                            </a:rPr>
                            <m:t>Q</m:t>
                          </m:r>
                        </m:e>
                        <m:sup>
                          <m:r>
                            <a:rPr lang="en-US" altLang="ja-JP" sz="2400" i="1">
                              <a:solidFill>
                                <a:schemeClr val="tx1"/>
                              </a:solidFill>
                              <a:latin typeface="Cambria Math" charset="0"/>
                            </a:rPr>
                            <m:t>𝜋</m:t>
                          </m:r>
                        </m:sup>
                      </m:sSup>
                      <m:d>
                        <m:dPr>
                          <m:ctrlPr>
                            <a:rPr lang="en-US" altLang="ja-JP" sz="2400" i="1">
                              <a:solidFill>
                                <a:schemeClr val="tx1"/>
                              </a:solidFill>
                              <a:latin typeface="Cambria Math" charset="0"/>
                            </a:rPr>
                          </m:ctrlPr>
                        </m:dPr>
                        <m:e>
                          <m:r>
                            <a:rPr lang="en-US" altLang="ja-JP" sz="2400" i="1">
                              <a:solidFill>
                                <a:schemeClr val="tx1"/>
                              </a:solidFill>
                              <a:latin typeface="Cambria Math" charset="0"/>
                            </a:rPr>
                            <m:t>𝑠</m:t>
                          </m:r>
                          <m:r>
                            <a:rPr lang="en-US" altLang="ja-JP" sz="2400" i="1">
                              <a:solidFill>
                                <a:schemeClr val="tx1"/>
                              </a:solidFill>
                              <a:latin typeface="Cambria Math" charset="0"/>
                            </a:rPr>
                            <m:t>, </m:t>
                          </m:r>
                          <m:r>
                            <a:rPr lang="en-US" altLang="ja-JP" sz="2400" i="1">
                              <a:solidFill>
                                <a:schemeClr val="tx1"/>
                              </a:solidFill>
                              <a:latin typeface="Cambria Math" charset="0"/>
                            </a:rPr>
                            <m:t>𝑎</m:t>
                          </m:r>
                        </m:e>
                      </m:d>
                      <m:r>
                        <a:rPr lang="en-US" altLang="ja-JP" sz="2400" i="1">
                          <a:solidFill>
                            <a:schemeClr val="tx1"/>
                          </a:solidFill>
                          <a:latin typeface="Cambria Math" charset="0"/>
                        </a:rPr>
                        <m:t>+</m:t>
                      </m:r>
                      <m:d>
                        <m:dPr>
                          <m:ctrlPr>
                            <a:rPr lang="en-US" altLang="ja-JP" sz="2400" i="1">
                              <a:solidFill>
                                <a:schemeClr val="tx1"/>
                              </a:solidFill>
                              <a:latin typeface="Cambria Math" charset="0"/>
                            </a:rPr>
                          </m:ctrlPr>
                        </m:dPr>
                        <m:e>
                          <m:r>
                            <a:rPr lang="en-US" altLang="ja-JP" sz="2400" i="1">
                              <a:solidFill>
                                <a:schemeClr val="tx1"/>
                              </a:solidFill>
                              <a:latin typeface="Cambria Math" charset="0"/>
                            </a:rPr>
                            <m:t>1−</m:t>
                          </m:r>
                          <m:r>
                            <a:rPr lang="en-US" altLang="ja-JP" sz="2400" i="1">
                              <a:solidFill>
                                <a:schemeClr val="tx1"/>
                              </a:solidFill>
                              <a:latin typeface="Cambria Math" charset="0"/>
                            </a:rPr>
                            <m:t>𝛼</m:t>
                          </m:r>
                        </m:e>
                      </m:d>
                      <m:sSub>
                        <m:sSubPr>
                          <m:ctrlPr>
                            <a:rPr lang="en-US" altLang="ja-JP" sz="2400" i="1">
                              <a:solidFill>
                                <a:schemeClr val="tx1"/>
                              </a:solidFill>
                              <a:latin typeface="Cambria Math" charset="0"/>
                            </a:rPr>
                          </m:ctrlPr>
                        </m:sSubPr>
                        <m:e>
                          <m:r>
                            <a:rPr lang="en-US" altLang="ja-JP" sz="2400" i="1">
                              <a:solidFill>
                                <a:schemeClr val="tx1"/>
                              </a:solidFill>
                              <a:latin typeface="Cambria Math" charset="0"/>
                            </a:rPr>
                            <m:t>{</m:t>
                          </m:r>
                          <m:r>
                            <a:rPr lang="en-US" altLang="ja-JP" sz="2400" i="1">
                              <a:solidFill>
                                <a:schemeClr val="tx1"/>
                              </a:solidFill>
                              <a:latin typeface="Cambria Math" charset="0"/>
                            </a:rPr>
                            <m:t>𝑟</m:t>
                          </m:r>
                        </m:e>
                        <m:sub>
                          <m:r>
                            <a:rPr lang="en-US" altLang="ja-JP" sz="2400" i="1">
                              <a:solidFill>
                                <a:schemeClr val="tx1"/>
                              </a:solidFill>
                              <a:latin typeface="Cambria Math" charset="0"/>
                            </a:rPr>
                            <m:t>𝑡</m:t>
                          </m:r>
                          <m:r>
                            <a:rPr lang="en-US" altLang="ja-JP" sz="2400" i="1">
                              <a:solidFill>
                                <a:schemeClr val="tx1"/>
                              </a:solidFill>
                              <a:latin typeface="Cambria Math" charset="0"/>
                            </a:rPr>
                            <m:t> </m:t>
                          </m:r>
                        </m:sub>
                      </m:sSub>
                      <m:r>
                        <a:rPr lang="en-US" altLang="ja-JP" sz="2400" i="1">
                          <a:solidFill>
                            <a:schemeClr val="tx1"/>
                          </a:solidFill>
                          <a:latin typeface="Cambria Math" charset="0"/>
                        </a:rPr>
                        <m:t>+</m:t>
                      </m:r>
                      <m:r>
                        <a:rPr lang="en-US" altLang="ja-JP" sz="2400" i="1">
                          <a:solidFill>
                            <a:schemeClr val="tx1"/>
                          </a:solidFill>
                          <a:latin typeface="Cambria Math" charset="0"/>
                        </a:rPr>
                        <m:t>𝛾</m:t>
                      </m:r>
                      <m:func>
                        <m:funcPr>
                          <m:ctrlPr>
                            <a:rPr lang="en-US" altLang="ja-JP" sz="2400" b="0" i="1" smtClean="0">
                              <a:solidFill>
                                <a:schemeClr val="tx1"/>
                              </a:solidFill>
                              <a:latin typeface="Cambria Math" charset="0"/>
                            </a:rPr>
                          </m:ctrlPr>
                        </m:funcPr>
                        <m:fName>
                          <m:limLow>
                            <m:limLowPr>
                              <m:ctrlPr>
                                <a:rPr lang="en-US" altLang="ja-JP" sz="2400" b="0" i="1" smtClean="0">
                                  <a:solidFill>
                                    <a:schemeClr val="tx1"/>
                                  </a:solidFill>
                                  <a:latin typeface="Cambria Math" charset="0"/>
                                </a:rPr>
                              </m:ctrlPr>
                            </m:limLowPr>
                            <m:e>
                              <m:r>
                                <m:rPr>
                                  <m:sty m:val="p"/>
                                </m:rPr>
                                <a:rPr lang="en-US" altLang="ja-JP" sz="2400" b="0" i="0" smtClean="0">
                                  <a:solidFill>
                                    <a:schemeClr val="tx1"/>
                                  </a:solidFill>
                                  <a:latin typeface="Cambria Math" charset="0"/>
                                </a:rPr>
                                <m:t>max</m:t>
                              </m:r>
                            </m:e>
                            <m:lim>
                              <m:r>
                                <a:rPr lang="en-US" altLang="ja-JP" sz="2400" b="0" i="1" smtClean="0">
                                  <a:solidFill>
                                    <a:schemeClr val="tx1"/>
                                  </a:solidFill>
                                  <a:latin typeface="Cambria Math" charset="0"/>
                                </a:rPr>
                                <m:t>𝑎</m:t>
                              </m:r>
                              <m:r>
                                <a:rPr lang="en-US" altLang="ja-JP" sz="2400" b="0" i="1" smtClean="0">
                                  <a:solidFill>
                                    <a:schemeClr val="tx1"/>
                                  </a:solidFill>
                                  <a:latin typeface="Cambria Math" charset="0"/>
                                </a:rPr>
                                <m:t>′</m:t>
                              </m:r>
                            </m:lim>
                          </m:limLow>
                        </m:fName>
                        <m:e>
                          <m:r>
                            <a:rPr lang="en-US" altLang="ja-JP" sz="2400" b="0" i="1" smtClean="0">
                              <a:solidFill>
                                <a:schemeClr val="tx1"/>
                              </a:solidFill>
                              <a:latin typeface="Cambria Math" charset="0"/>
                            </a:rPr>
                            <m:t>𝑄</m:t>
                          </m:r>
                          <m:r>
                            <a:rPr lang="en-US" altLang="ja-JP" sz="2400" b="0" i="1" smtClean="0">
                              <a:solidFill>
                                <a:schemeClr val="tx1"/>
                              </a:solidFill>
                              <a:latin typeface="Cambria Math" charset="0"/>
                            </a:rPr>
                            <m:t>(</m:t>
                          </m:r>
                          <m:sSup>
                            <m:sSupPr>
                              <m:ctrlPr>
                                <a:rPr lang="en-US" altLang="ja-JP" sz="2400" b="0" i="1" smtClean="0">
                                  <a:solidFill>
                                    <a:schemeClr val="tx1"/>
                                  </a:solidFill>
                                  <a:latin typeface="Cambria Math" charset="0"/>
                                </a:rPr>
                              </m:ctrlPr>
                            </m:sSupPr>
                            <m:e>
                              <m:r>
                                <a:rPr lang="en-US" altLang="ja-JP" sz="2400" b="0" i="1" smtClean="0">
                                  <a:solidFill>
                                    <a:schemeClr val="tx1"/>
                                  </a:solidFill>
                                  <a:latin typeface="Cambria Math" charset="0"/>
                                </a:rPr>
                                <m:t>𝑠</m:t>
                              </m:r>
                            </m:e>
                            <m:sup>
                              <m:r>
                                <a:rPr lang="en-US" altLang="ja-JP" sz="2400" b="0" i="1" smtClean="0">
                                  <a:solidFill>
                                    <a:schemeClr val="tx1"/>
                                  </a:solidFill>
                                  <a:latin typeface="Cambria Math" charset="0"/>
                                </a:rPr>
                                <m:t>′</m:t>
                              </m:r>
                            </m:sup>
                          </m:sSup>
                          <m:r>
                            <a:rPr lang="en-US" altLang="ja-JP" sz="2400" b="0" i="1" smtClean="0">
                              <a:solidFill>
                                <a:schemeClr val="tx1"/>
                              </a:solidFill>
                              <a:latin typeface="Cambria Math" charset="0"/>
                            </a:rPr>
                            <m:t>,</m:t>
                          </m:r>
                          <m:sSup>
                            <m:sSupPr>
                              <m:ctrlPr>
                                <a:rPr lang="en-US" altLang="ja-JP" sz="2400" b="0" i="1" smtClean="0">
                                  <a:solidFill>
                                    <a:schemeClr val="tx1"/>
                                  </a:solidFill>
                                  <a:latin typeface="Cambria Math" charset="0"/>
                                </a:rPr>
                              </m:ctrlPr>
                            </m:sSupPr>
                            <m:e>
                              <m:r>
                                <a:rPr lang="en-US" altLang="ja-JP" sz="2400" b="0" i="1" smtClean="0">
                                  <a:solidFill>
                                    <a:schemeClr val="tx1"/>
                                  </a:solidFill>
                                  <a:latin typeface="Cambria Math" charset="0"/>
                                </a:rPr>
                                <m:t>𝑎</m:t>
                              </m:r>
                            </m:e>
                            <m:sup>
                              <m:r>
                                <a:rPr lang="en-US" altLang="ja-JP" sz="2400" b="0" i="1" smtClean="0">
                                  <a:solidFill>
                                    <a:schemeClr val="tx1"/>
                                  </a:solidFill>
                                  <a:latin typeface="Cambria Math" charset="0"/>
                                </a:rPr>
                                <m:t>′</m:t>
                              </m:r>
                            </m:sup>
                          </m:sSup>
                          <m:r>
                            <a:rPr lang="en-US" altLang="ja-JP" sz="2400" b="0" i="1" smtClean="0">
                              <a:solidFill>
                                <a:schemeClr val="tx1"/>
                              </a:solidFill>
                              <a:latin typeface="Cambria Math" charset="0"/>
                            </a:rPr>
                            <m:t>)</m:t>
                          </m:r>
                        </m:e>
                      </m:func>
                      <m:r>
                        <a:rPr lang="en-US" altLang="ja-JP" sz="2400" i="1">
                          <a:solidFill>
                            <a:schemeClr val="tx1"/>
                          </a:solidFill>
                          <a:latin typeface="Cambria Math" charset="0"/>
                        </a:rPr>
                        <m:t>}</m:t>
                      </m:r>
                    </m:oMath>
                  </m:oMathPara>
                </a14:m>
                <a:endParaRPr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常に</a:t>
                </a:r>
                <a:r>
                  <a:rPr lang="en-US" altLang="ja-JP" dirty="0" smtClean="0">
                    <a:solidFill>
                      <a:schemeClr val="tx1"/>
                    </a:solidFill>
                  </a:rPr>
                  <a:t>Q</a:t>
                </a:r>
                <a:r>
                  <a:rPr lang="ja-JP" altLang="en-US" dirty="0" smtClean="0">
                    <a:solidFill>
                      <a:schemeClr val="tx1"/>
                    </a:solidFill>
                  </a:rPr>
                  <a:t>値の高い行動を選択するという</a:t>
                </a:r>
                <a:r>
                  <a:rPr lang="en-US" altLang="ja-JP" dirty="0" smtClean="0">
                    <a:solidFill>
                      <a:schemeClr val="tx1"/>
                    </a:solidFill>
                  </a:rPr>
                  <a:t>policy</a:t>
                </a:r>
                <a:r>
                  <a:rPr lang="ja-JP" altLang="en-US" dirty="0" smtClean="0">
                    <a:solidFill>
                      <a:schemeClr val="tx1"/>
                    </a:solidFill>
                  </a:rPr>
                  <a:t>を採用することで学習が効率化</a:t>
                </a:r>
              </a:p>
              <a:p>
                <a:pPr marL="108000" indent="0">
                  <a:buNone/>
                </a:pPr>
                <a:r>
                  <a:rPr lang="ja-JP" altLang="en-US" dirty="0" smtClean="0">
                    <a:solidFill>
                      <a:schemeClr val="tx1"/>
                    </a:solidFill>
                  </a:rPr>
                  <a:t>→</a:t>
                </a:r>
                <a:r>
                  <a:rPr lang="en-US" altLang="ja-JP" dirty="0" smtClean="0">
                    <a:solidFill>
                      <a:schemeClr val="tx1"/>
                    </a:solidFill>
                  </a:rPr>
                  <a:t> </a:t>
                </a:r>
                <a:r>
                  <a:rPr lang="ja-JP" altLang="en-US" dirty="0" smtClean="0">
                    <a:solidFill>
                      <a:schemeClr val="tx1"/>
                    </a:solidFill>
                  </a:rPr>
                  <a:t>常に高いのしか選ばなかったらまだ選んだこと無いけど良い行動が学習されないのでは？</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599420" cy="4485137"/>
              </a:xfrm>
              <a:blipFill rotWithShape="0">
                <a:blip r:embed="rId2"/>
                <a:stretch>
                  <a:fillRect l="-748" t="-1087" r="-1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49277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Exploitation-Exploration Trade-off</a:t>
            </a:r>
            <a:endParaRPr kumimoji="1" lang="ja-JP" altLang="en-US" dirty="0"/>
          </a:p>
        </p:txBody>
      </p:sp>
      <p:sp>
        <p:nvSpPr>
          <p:cNvPr id="3" name="Content Placeholder 2"/>
          <p:cNvSpPr>
            <a:spLocks noGrp="1"/>
          </p:cNvSpPr>
          <p:nvPr>
            <p:ph idx="1"/>
          </p:nvPr>
        </p:nvSpPr>
        <p:spPr/>
        <p:txBody>
          <a:bodyPr/>
          <a:lstStyle/>
          <a:p>
            <a:pPr marL="72000" indent="0">
              <a:buNone/>
            </a:pPr>
            <a:r>
              <a:rPr kumimoji="1" lang="en-US" altLang="ja-JP" dirty="0" smtClean="0"/>
              <a:t>Multi-armed bandit </a:t>
            </a:r>
            <a:endParaRPr kumimoji="1" lang="ja-JP" altLang="en-US" dirty="0" smtClean="0"/>
          </a:p>
          <a:p>
            <a:pPr lvl="1"/>
            <a:r>
              <a:rPr kumimoji="1" lang="ja-JP" altLang="en-US" dirty="0" smtClean="0"/>
              <a:t>腕が数本あるスロットマシン</a:t>
            </a:r>
          </a:p>
          <a:p>
            <a:pPr lvl="1"/>
            <a:r>
              <a:rPr kumimoji="1" lang="ja-JP" altLang="en-US" dirty="0" smtClean="0"/>
              <a:t>それぞれの腕毎に出てくる賞金額とその確率は違う</a:t>
            </a:r>
          </a:p>
          <a:p>
            <a:pPr lvl="1"/>
            <a:r>
              <a:rPr kumimoji="1" lang="ja-JP" altLang="en-US" dirty="0" smtClean="0"/>
              <a:t>限られた回数で多くの賞金がほしい</a:t>
            </a:r>
          </a:p>
          <a:p>
            <a:pPr marL="108000" indent="0">
              <a:buNone/>
            </a:pPr>
            <a:r>
              <a:rPr kumimoji="1" lang="ja-JP" altLang="en-US" dirty="0" smtClean="0"/>
              <a:t>バカ：</a:t>
            </a:r>
            <a:r>
              <a:rPr kumimoji="1" lang="en-US" altLang="ja-JP" dirty="0" smtClean="0"/>
              <a:t>1</a:t>
            </a:r>
            <a:r>
              <a:rPr kumimoji="1" lang="ja-JP" altLang="en-US" dirty="0" smtClean="0"/>
              <a:t>回目で腕</a:t>
            </a:r>
            <a:r>
              <a:rPr kumimoji="1" lang="en-US" altLang="ja-JP" dirty="0" smtClean="0"/>
              <a:t>A</a:t>
            </a:r>
            <a:r>
              <a:rPr kumimoji="1" lang="ja-JP" altLang="en-US" dirty="0" smtClean="0"/>
              <a:t>で</a:t>
            </a:r>
            <a:r>
              <a:rPr kumimoji="1" lang="en-US" altLang="ja-JP" dirty="0" smtClean="0"/>
              <a:t>1000</a:t>
            </a:r>
            <a:r>
              <a:rPr kumimoji="1" lang="ja-JP" altLang="en-US" dirty="0" smtClean="0"/>
              <a:t>円当たった</a:t>
            </a:r>
            <a:r>
              <a:rPr kumimoji="1" lang="en-US" altLang="ja-JP" dirty="0" smtClean="0"/>
              <a:t> </a:t>
            </a:r>
            <a:r>
              <a:rPr kumimoji="1" lang="ja-JP" altLang="en-US" dirty="0" smtClean="0"/>
              <a:t>→</a:t>
            </a:r>
            <a:r>
              <a:rPr kumimoji="1" lang="en-US" altLang="ja-JP" dirty="0" smtClean="0"/>
              <a:t> </a:t>
            </a:r>
            <a:r>
              <a:rPr kumimoji="1" lang="ja-JP" altLang="en-US" dirty="0" smtClean="0"/>
              <a:t>腕</a:t>
            </a:r>
            <a:r>
              <a:rPr kumimoji="1" lang="en-US" altLang="ja-JP" dirty="0" smtClean="0"/>
              <a:t>A</a:t>
            </a:r>
            <a:r>
              <a:rPr kumimoji="1" lang="ja-JP" altLang="en-US" dirty="0" smtClean="0"/>
              <a:t>しか回さない</a:t>
            </a:r>
          </a:p>
          <a:p>
            <a:pPr marL="108000" indent="0">
              <a:buNone/>
            </a:pPr>
            <a:r>
              <a:rPr kumimoji="1" lang="ja-JP" altLang="en-US" dirty="0" smtClean="0"/>
              <a:t>賢者：腕</a:t>
            </a:r>
            <a:r>
              <a:rPr kumimoji="1" lang="en-US" altLang="ja-JP" dirty="0" smtClean="0"/>
              <a:t>A</a:t>
            </a:r>
            <a:r>
              <a:rPr kumimoji="1" lang="ja-JP" altLang="en-US" dirty="0" smtClean="0"/>
              <a:t>は確かに悪くない。けど他にもいいのがあるかもしれないから試してみたい</a:t>
            </a:r>
            <a:endParaRPr kumimoji="1" lang="en-US" altLang="ja-JP" dirty="0" smtClean="0"/>
          </a:p>
          <a:p>
            <a:pPr marL="108000" indent="0">
              <a:lnSpc>
                <a:spcPct val="150000"/>
              </a:lnSpc>
              <a:buNone/>
            </a:pPr>
            <a:r>
              <a:rPr kumimoji="1" lang="ja-JP" altLang="en-US" dirty="0" smtClean="0"/>
              <a:t>→</a:t>
            </a:r>
            <a:r>
              <a:rPr kumimoji="1" lang="en-US" altLang="ja-JP" dirty="0" smtClean="0"/>
              <a:t> </a:t>
            </a:r>
            <a:r>
              <a:rPr lang="en-US" altLang="ja-JP" dirty="0"/>
              <a:t>Exploitation-Exploration Trade off</a:t>
            </a:r>
            <a:endParaRPr kumimoji="1" lang="en-US" altLang="ja-JP" dirty="0" smtClean="0"/>
          </a:p>
        </p:txBody>
      </p:sp>
      <p:sp>
        <p:nvSpPr>
          <p:cNvPr id="6" name="Decision 5"/>
          <p:cNvSpPr/>
          <p:nvPr/>
        </p:nvSpPr>
        <p:spPr>
          <a:xfrm>
            <a:off x="5175250" y="4539740"/>
            <a:ext cx="2406651" cy="1099870"/>
          </a:xfrm>
          <a:prstGeom prst="flowChartDecis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smtClean="0"/>
              <a:t>探索</a:t>
            </a:r>
            <a:r>
              <a:rPr kumimoji="1" lang="en-US" altLang="ja-JP" sz="1600" dirty="0" smtClean="0"/>
              <a:t>Exploration</a:t>
            </a:r>
          </a:p>
        </p:txBody>
      </p:sp>
      <p:pic>
        <p:nvPicPr>
          <p:cNvPr id="5" name="Picture 4"/>
          <p:cNvPicPr>
            <a:picLocks noChangeAspect="1"/>
          </p:cNvPicPr>
          <p:nvPr/>
        </p:nvPicPr>
        <p:blipFill>
          <a:blip r:embed="rId3"/>
          <a:stretch>
            <a:fillRect/>
          </a:stretch>
        </p:blipFill>
        <p:spPr>
          <a:xfrm>
            <a:off x="8432801" y="1421173"/>
            <a:ext cx="2082800" cy="1674026"/>
          </a:xfrm>
          <a:prstGeom prst="rect">
            <a:avLst/>
          </a:prstGeom>
        </p:spPr>
      </p:pic>
      <p:sp>
        <p:nvSpPr>
          <p:cNvPr id="7" name="Decision 6"/>
          <p:cNvSpPr/>
          <p:nvPr/>
        </p:nvSpPr>
        <p:spPr>
          <a:xfrm>
            <a:off x="8424543" y="4539740"/>
            <a:ext cx="2406651" cy="109987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t>活用</a:t>
            </a:r>
            <a:endParaRPr kumimoji="1" lang="en-US" altLang="ja-JP" sz="1600" dirty="0"/>
          </a:p>
          <a:p>
            <a:pPr algn="ctr"/>
            <a:r>
              <a:rPr kumimoji="1" lang="en-US" altLang="ja-JP" sz="1600" dirty="0" smtClean="0"/>
              <a:t>Exploitation</a:t>
            </a:r>
          </a:p>
        </p:txBody>
      </p:sp>
      <p:cxnSp>
        <p:nvCxnSpPr>
          <p:cNvPr id="11" name="Straight Arrow Connector 10"/>
          <p:cNvCxnSpPr/>
          <p:nvPr/>
        </p:nvCxnSpPr>
        <p:spPr>
          <a:xfrm>
            <a:off x="7137400" y="4749800"/>
            <a:ext cx="1714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7099300" y="5448300"/>
            <a:ext cx="172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1475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Outline</a:t>
            </a:r>
            <a:endParaRPr kumimoji="1" lang="ja-JP" altLang="en-US" dirty="0"/>
          </a:p>
        </p:txBody>
      </p:sp>
      <p:sp>
        <p:nvSpPr>
          <p:cNvPr id="3" name="Content Placeholder 2"/>
          <p:cNvSpPr>
            <a:spLocks noGrp="1"/>
          </p:cNvSpPr>
          <p:nvPr>
            <p:ph idx="1"/>
          </p:nvPr>
        </p:nvSpPr>
        <p:spPr/>
        <p:txBody>
          <a:bodyPr/>
          <a:lstStyle/>
          <a:p>
            <a:pPr marL="396000" indent="-349200">
              <a:buFont typeface="+mj-lt"/>
              <a:buAutoNum type="arabicPeriod"/>
            </a:pPr>
            <a:r>
              <a:rPr lang="en-US" altLang="ja-JP" dirty="0" smtClean="0"/>
              <a:t>What is RL</a:t>
            </a:r>
            <a:endParaRPr kumimoji="1" lang="en-US" altLang="ja-JP" dirty="0" smtClean="0"/>
          </a:p>
          <a:p>
            <a:pPr marL="396000" indent="-349200">
              <a:buFont typeface="+mj-lt"/>
              <a:buAutoNum type="arabicPeriod"/>
            </a:pPr>
            <a:r>
              <a:rPr lang="en-US" altLang="ja-JP" dirty="0" smtClean="0"/>
              <a:t>Classical Algorithm in RL</a:t>
            </a:r>
            <a:endParaRPr lang="en-US" altLang="ja-JP" dirty="0"/>
          </a:p>
          <a:p>
            <a:pPr marL="538848" lvl="1" indent="-349200"/>
            <a:r>
              <a:rPr lang="en-US" altLang="ja-JP" dirty="0" smtClean="0"/>
              <a:t>TD-learning</a:t>
            </a:r>
          </a:p>
          <a:p>
            <a:pPr marL="538848" lvl="1" indent="-349200"/>
            <a:r>
              <a:rPr kumimoji="1" lang="en-US" altLang="ja-JP" dirty="0" smtClean="0"/>
              <a:t>Policy gradient method</a:t>
            </a:r>
          </a:p>
          <a:p>
            <a:pPr marL="432000" indent="-385200">
              <a:buFont typeface="+mj-lt"/>
              <a:buAutoNum type="arabicPeriod"/>
            </a:pPr>
            <a:r>
              <a:rPr lang="en-US" altLang="ja-JP" dirty="0" smtClean="0"/>
              <a:t>Recent DRL application</a:t>
            </a:r>
            <a:endParaRPr kumimoji="1" lang="en-US" altLang="ja-JP" dirty="0" smtClean="0"/>
          </a:p>
          <a:p>
            <a:pPr marL="396000" indent="-349200"/>
            <a:endParaRPr kumimoji="1" lang="ja-JP" altLang="en-US" dirty="0" smtClean="0"/>
          </a:p>
          <a:p>
            <a:pPr marL="396000" indent="-349200"/>
            <a:endParaRPr kumimoji="1" lang="ja-JP" altLang="en-US" dirty="0" smtClean="0"/>
          </a:p>
        </p:txBody>
      </p:sp>
    </p:spTree>
    <p:extLst>
      <p:ext uri="{BB962C8B-B14F-4D97-AF65-F5344CB8AC3E}">
        <p14:creationId xmlns:p14="http://schemas.microsoft.com/office/powerpoint/2010/main" val="21438081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Q-learning</a:t>
            </a:r>
            <a:endParaRPr kumimoji="1" lang="ja-JP"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383957"/>
                <a:ext cx="10058400" cy="4851743"/>
              </a:xfrm>
            </p:spPr>
            <p:txBody>
              <a:bodyPr/>
              <a:lstStyle/>
              <a:p>
                <a:r>
                  <a:rPr kumimoji="1" lang="en-US" altLang="ja-JP" dirty="0" smtClean="0"/>
                  <a:t>Greedy </a:t>
                </a:r>
                <a:r>
                  <a:rPr kumimoji="1" lang="ja-JP" altLang="en-US" dirty="0" smtClean="0"/>
                  <a:t>法</a:t>
                </a:r>
              </a:p>
              <a:p>
                <a:pPr lvl="1"/>
                <a14:m>
                  <m:oMath xmlns:m="http://schemas.openxmlformats.org/officeDocument/2006/math">
                    <m:r>
                      <a:rPr lang="en-US" altLang="ja-JP" sz="2000" i="1">
                        <a:latin typeface="Cambria Math" charset="0"/>
                      </a:rPr>
                      <m:t>𝜋</m:t>
                    </m:r>
                    <m:d>
                      <m:dPr>
                        <m:ctrlPr>
                          <a:rPr lang="en-US" altLang="ja-JP" sz="2000" i="1">
                            <a:latin typeface="Cambria Math" charset="0"/>
                          </a:rPr>
                        </m:ctrlPr>
                      </m:dPr>
                      <m:e>
                        <m:r>
                          <a:rPr lang="en-US" altLang="ja-JP" sz="2000" i="1">
                            <a:latin typeface="Cambria Math" charset="0"/>
                          </a:rPr>
                          <m:t>𝑠</m:t>
                        </m:r>
                      </m:e>
                    </m:d>
                    <m:r>
                      <a:rPr lang="en-US" altLang="ja-JP" sz="2000" i="1">
                        <a:latin typeface="Cambria Math" charset="0"/>
                      </a:rPr>
                      <m:t>=</m:t>
                    </m:r>
                    <m:func>
                      <m:funcPr>
                        <m:ctrlPr>
                          <a:rPr lang="en-US" altLang="ja-JP" sz="2000" i="1">
                            <a:latin typeface="Cambria Math" charset="0"/>
                          </a:rPr>
                        </m:ctrlPr>
                      </m:funcPr>
                      <m:fName>
                        <m:r>
                          <m:rPr>
                            <m:sty m:val="p"/>
                          </m:rPr>
                          <a:rPr lang="en-US" altLang="ja-JP" sz="2000">
                            <a:latin typeface="Cambria Math" charset="0"/>
                          </a:rPr>
                          <m:t>arg</m:t>
                        </m:r>
                      </m:fName>
                      <m:e>
                        <m:func>
                          <m:funcPr>
                            <m:ctrlPr>
                              <a:rPr lang="en-US" altLang="ja-JP" sz="2000" i="1">
                                <a:latin typeface="Cambria Math" charset="0"/>
                              </a:rPr>
                            </m:ctrlPr>
                          </m:funcPr>
                          <m:fName>
                            <m:limLow>
                              <m:limLowPr>
                                <m:ctrlPr>
                                  <a:rPr lang="en-US" altLang="ja-JP" sz="2000" i="1">
                                    <a:latin typeface="Cambria Math" charset="0"/>
                                  </a:rPr>
                                </m:ctrlPr>
                              </m:limLowPr>
                              <m:e>
                                <m:r>
                                  <m:rPr>
                                    <m:sty m:val="p"/>
                                  </m:rPr>
                                  <a:rPr lang="en-US" altLang="ja-JP" sz="2000">
                                    <a:latin typeface="Cambria Math" charset="0"/>
                                  </a:rPr>
                                  <m:t>max</m:t>
                                </m:r>
                              </m:e>
                              <m:lim>
                                <m:r>
                                  <a:rPr lang="en-US" altLang="ja-JP" sz="2000" i="1">
                                    <a:latin typeface="Cambria Math" charset="0"/>
                                  </a:rPr>
                                  <m:t>𝑎</m:t>
                                </m:r>
                              </m:lim>
                            </m:limLow>
                          </m:fName>
                          <m:e>
                            <m:r>
                              <a:rPr lang="en-US" altLang="ja-JP" sz="2000" i="1">
                                <a:latin typeface="Cambria Math" charset="0"/>
                              </a:rPr>
                              <m:t>𝑄</m:t>
                            </m:r>
                            <m:r>
                              <a:rPr lang="en-US" altLang="ja-JP" sz="2000" i="1">
                                <a:latin typeface="Cambria Math" charset="0"/>
                              </a:rPr>
                              <m:t>(</m:t>
                            </m:r>
                            <m:r>
                              <a:rPr lang="en-US" altLang="ja-JP" sz="2000" i="1">
                                <a:latin typeface="Cambria Math" charset="0"/>
                              </a:rPr>
                              <m:t>𝑠</m:t>
                            </m:r>
                            <m:r>
                              <a:rPr lang="en-US" altLang="ja-JP" sz="2000" i="1">
                                <a:latin typeface="Cambria Math" charset="0"/>
                              </a:rPr>
                              <m:t>,</m:t>
                            </m:r>
                            <m:r>
                              <a:rPr lang="en-US" altLang="ja-JP" sz="2000" i="1">
                                <a:latin typeface="Cambria Math" charset="0"/>
                              </a:rPr>
                              <m:t>𝑎</m:t>
                            </m:r>
                            <m:r>
                              <a:rPr lang="en-US" altLang="ja-JP" sz="2000" i="1">
                                <a:latin typeface="Cambria Math" charset="0"/>
                              </a:rPr>
                              <m:t>)</m:t>
                            </m:r>
                          </m:e>
                        </m:func>
                      </m:e>
                    </m:func>
                  </m:oMath>
                </a14:m>
                <a:endParaRPr kumimoji="1" lang="ja-JP" altLang="en-US" dirty="0" smtClean="0"/>
              </a:p>
              <a:p>
                <a14:m>
                  <m:oMath xmlns:m="http://schemas.openxmlformats.org/officeDocument/2006/math">
                    <m:r>
                      <a:rPr kumimoji="1" lang="en-US" altLang="ja-JP" b="0" i="1" smtClean="0">
                        <a:latin typeface="Cambria Math" charset="0"/>
                      </a:rPr>
                      <m:t>𝜖</m:t>
                    </m:r>
                  </m:oMath>
                </a14:m>
                <a:r>
                  <a:rPr kumimoji="1" lang="en-US" altLang="ja-JP" dirty="0" smtClean="0"/>
                  <a:t> - Greedy</a:t>
                </a:r>
                <a:r>
                  <a:rPr kumimoji="1" lang="ja-JP" altLang="en-US" dirty="0" smtClean="0"/>
                  <a:t>法</a:t>
                </a:r>
                <a:endParaRPr kumimoji="1" lang="en-US" altLang="ja-JP" dirty="0" smtClean="0"/>
              </a:p>
              <a:p>
                <a:pPr lvl="1"/>
                <a:r>
                  <a:rPr lang="ja-JP" altLang="en-US" dirty="0" smtClean="0"/>
                  <a:t>確率</a:t>
                </a:r>
                <a:r>
                  <a:rPr lang="en-US" altLang="ja-JP" dirty="0" smtClean="0"/>
                  <a:t> </a:t>
                </a:r>
                <a14:m>
                  <m:oMath xmlns:m="http://schemas.openxmlformats.org/officeDocument/2006/math">
                    <m:r>
                      <a:rPr lang="en-US" altLang="ja-JP" i="1">
                        <a:latin typeface="Cambria Math" charset="0"/>
                      </a:rPr>
                      <m:t>𝜖</m:t>
                    </m:r>
                  </m:oMath>
                </a14:m>
                <a:r>
                  <a:rPr kumimoji="1" lang="en-US" altLang="ja-JP" dirty="0" smtClean="0"/>
                  <a:t> </a:t>
                </a:r>
                <a:r>
                  <a:rPr kumimoji="1" lang="ja-JP" altLang="en-US" dirty="0" smtClean="0"/>
                  <a:t>で</a:t>
                </a:r>
                <a:r>
                  <a:rPr kumimoji="1" lang="en-US" altLang="ja-JP" dirty="0" smtClean="0"/>
                  <a:t> </a:t>
                </a:r>
                <a:r>
                  <a:rPr kumimoji="1" lang="ja-JP" altLang="en-US" dirty="0" smtClean="0"/>
                  <a:t>ランダムな</a:t>
                </a:r>
                <a:r>
                  <a:rPr kumimoji="1" lang="en-US" altLang="ja-JP" dirty="0" smtClean="0"/>
                  <a:t> </a:t>
                </a:r>
                <a14:m>
                  <m:oMath xmlns:m="http://schemas.openxmlformats.org/officeDocument/2006/math">
                    <m:r>
                      <a:rPr lang="en-US" altLang="ja-JP" i="1" smtClean="0">
                        <a:latin typeface="Cambria Math" charset="0"/>
                      </a:rPr>
                      <m:t>𝑎</m:t>
                    </m:r>
                  </m:oMath>
                </a14:m>
                <a:r>
                  <a:rPr kumimoji="1" lang="en-US" altLang="ja-JP" dirty="0" smtClean="0"/>
                  <a:t> : Exploration</a:t>
                </a:r>
              </a:p>
              <a:p>
                <a:pPr lvl="1"/>
                <a:r>
                  <a:rPr kumimoji="1" lang="ja-JP" altLang="en-US" dirty="0" smtClean="0"/>
                  <a:t>確率</a:t>
                </a:r>
                <a:r>
                  <a:rPr kumimoji="1" lang="en-US" altLang="ja-JP" dirty="0" smtClean="0"/>
                  <a:t> 1 - </a:t>
                </a:r>
                <a:r>
                  <a:rPr lang="ja-JP" altLang="en-US" i="1" dirty="0" smtClean="0"/>
                  <a:t>𝜖</a:t>
                </a:r>
                <a:r>
                  <a:rPr lang="en-US" altLang="ja-JP" i="1" dirty="0" smtClean="0"/>
                  <a:t> </a:t>
                </a:r>
                <a:r>
                  <a:rPr lang="ja-JP" altLang="en-US" i="1" dirty="0" smtClean="0"/>
                  <a:t>で</a:t>
                </a:r>
                <a:r>
                  <a:rPr lang="en-US" altLang="ja-JP" i="1" dirty="0" smtClean="0"/>
                  <a:t> </a:t>
                </a:r>
                <a14:m>
                  <m:oMath xmlns:m="http://schemas.openxmlformats.org/officeDocument/2006/math">
                    <m:func>
                      <m:funcPr>
                        <m:ctrlPr>
                          <a:rPr lang="en-US" altLang="ja-JP" i="1">
                            <a:latin typeface="Cambria Math" charset="0"/>
                          </a:rPr>
                        </m:ctrlPr>
                      </m:funcPr>
                      <m:fName>
                        <m:r>
                          <m:rPr>
                            <m:sty m:val="p"/>
                          </m:rPr>
                          <a:rPr lang="en-US" altLang="ja-JP">
                            <a:latin typeface="Cambria Math" charset="0"/>
                          </a:rPr>
                          <m:t>arg</m:t>
                        </m:r>
                      </m:fName>
                      <m:e>
                        <m:func>
                          <m:funcPr>
                            <m:ctrlPr>
                              <a:rPr lang="en-US" altLang="ja-JP" i="1">
                                <a:latin typeface="Cambria Math" charset="0"/>
                              </a:rPr>
                            </m:ctrlPr>
                          </m:funcPr>
                          <m:fName>
                            <m:limLow>
                              <m:limLowPr>
                                <m:ctrlPr>
                                  <a:rPr lang="en-US" altLang="ja-JP" i="1">
                                    <a:latin typeface="Cambria Math" charset="0"/>
                                  </a:rPr>
                                </m:ctrlPr>
                              </m:limLowPr>
                              <m:e>
                                <m:r>
                                  <m:rPr>
                                    <m:sty m:val="p"/>
                                  </m:rPr>
                                  <a:rPr lang="en-US" altLang="ja-JP">
                                    <a:latin typeface="Cambria Math" charset="0"/>
                                  </a:rPr>
                                  <m:t>max</m:t>
                                </m:r>
                              </m:e>
                              <m:lim>
                                <m:r>
                                  <a:rPr lang="en-US" altLang="ja-JP" i="1">
                                    <a:latin typeface="Cambria Math" charset="0"/>
                                  </a:rPr>
                                  <m:t>𝑎</m:t>
                                </m:r>
                              </m:lim>
                            </m:limLow>
                          </m:fName>
                          <m:e>
                            <m:r>
                              <a:rPr lang="en-US" altLang="ja-JP" i="1">
                                <a:latin typeface="Cambria Math" charset="0"/>
                              </a:rPr>
                              <m:t>𝑄</m:t>
                            </m:r>
                            <m:r>
                              <a:rPr lang="en-US" altLang="ja-JP" i="1">
                                <a:latin typeface="Cambria Math" charset="0"/>
                              </a:rPr>
                              <m:t>(</m:t>
                            </m:r>
                            <m:r>
                              <a:rPr lang="en-US" altLang="ja-JP" i="1">
                                <a:latin typeface="Cambria Math" charset="0"/>
                              </a:rPr>
                              <m:t>𝑠</m:t>
                            </m:r>
                            <m:r>
                              <a:rPr lang="en-US" altLang="ja-JP" i="1">
                                <a:latin typeface="Cambria Math" charset="0"/>
                              </a:rPr>
                              <m:t>,</m:t>
                            </m:r>
                            <m:r>
                              <a:rPr lang="en-US" altLang="ja-JP" i="1">
                                <a:latin typeface="Cambria Math" charset="0"/>
                              </a:rPr>
                              <m:t>𝑎</m:t>
                            </m:r>
                            <m:r>
                              <a:rPr lang="en-US" altLang="ja-JP" i="1">
                                <a:latin typeface="Cambria Math" charset="0"/>
                              </a:rPr>
                              <m:t>)</m:t>
                            </m:r>
                          </m:e>
                        </m:func>
                      </m:e>
                    </m:func>
                  </m:oMath>
                </a14:m>
                <a:r>
                  <a:rPr kumimoji="1" lang="en-US" altLang="ja-JP" dirty="0" smtClean="0"/>
                  <a:t> : Exploitation</a:t>
                </a:r>
              </a:p>
              <a:p>
                <a:pPr lvl="1"/>
                <a:r>
                  <a:rPr kumimoji="1" lang="ja-JP" altLang="en-US" dirty="0" smtClean="0"/>
                  <a:t>多くの場合、学習と共に</a:t>
                </a:r>
                <a:r>
                  <a:rPr lang="ja-JP" altLang="en-US" i="1" dirty="0" smtClean="0"/>
                  <a:t>𝜖</a:t>
                </a:r>
                <a:r>
                  <a:rPr lang="en-US" altLang="ja-JP" i="1" dirty="0" smtClean="0"/>
                  <a:t> </a:t>
                </a:r>
                <a:r>
                  <a:rPr lang="ja-JP" altLang="en-US" i="1" dirty="0" smtClean="0"/>
                  <a:t>を小さくしていく（バランスを気をつけないと、局所解に）</a:t>
                </a:r>
                <a:endParaRPr kumimoji="1" lang="en-US" altLang="ja-JP" dirty="0" smtClean="0"/>
              </a:p>
              <a:p>
                <a:r>
                  <a:rPr kumimoji="1" lang="en-US" altLang="ja-JP" dirty="0" err="1" smtClean="0"/>
                  <a:t>Softmax</a:t>
                </a:r>
                <a:r>
                  <a:rPr kumimoji="1" lang="ja-JP" altLang="en-US" dirty="0" smtClean="0"/>
                  <a:t>行動基準</a:t>
                </a:r>
              </a:p>
              <a:p>
                <a:pPr lvl="1"/>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𝑋</m:t>
                        </m:r>
                      </m:e>
                      <m:sub>
                        <m:r>
                          <a:rPr lang="en-US" altLang="ja-JP" b="0" i="1" smtClean="0">
                            <a:latin typeface="Cambria Math" charset="0"/>
                          </a:rPr>
                          <m:t>𝑖</m:t>
                        </m:r>
                      </m:sub>
                    </m:sSub>
                    <m:r>
                      <a:rPr lang="en-US" altLang="ja-JP" b="0" i="1" smtClean="0">
                        <a:latin typeface="Cambria Math" charset="0"/>
                      </a:rPr>
                      <m:t>=</m:t>
                    </m:r>
                    <m:r>
                      <a:rPr lang="en-US" altLang="ja-JP" b="0" i="1" smtClean="0">
                        <a:latin typeface="Cambria Math" charset="0"/>
                      </a:rPr>
                      <m:t>𝑄</m:t>
                    </m:r>
                    <m:d>
                      <m:dPr>
                        <m:ctrlPr>
                          <a:rPr lang="en-US" altLang="ja-JP" b="0" i="1" smtClean="0">
                            <a:latin typeface="Cambria Math" charset="0"/>
                          </a:rPr>
                        </m:ctrlPr>
                      </m:dPr>
                      <m:e>
                        <m:r>
                          <a:rPr lang="en-US" altLang="ja-JP" b="0" i="1" smtClean="0">
                            <a:latin typeface="Cambria Math" charset="0"/>
                          </a:rPr>
                          <m:t>𝑠</m:t>
                        </m:r>
                        <m:r>
                          <a:rPr lang="en-US" altLang="ja-JP" b="0" i="1" smtClean="0">
                            <a:latin typeface="Cambria Math" charset="0"/>
                          </a:rPr>
                          <m:t>,</m:t>
                        </m:r>
                        <m:sSub>
                          <m:sSubPr>
                            <m:ctrlPr>
                              <a:rPr lang="en-US" altLang="ja-JP" b="0" i="1" smtClean="0">
                                <a:latin typeface="Cambria Math" charset="0"/>
                              </a:rPr>
                            </m:ctrlPr>
                          </m:sSubPr>
                          <m:e>
                            <m:r>
                              <a:rPr lang="en-US" altLang="ja-JP" b="0" i="1" smtClean="0">
                                <a:latin typeface="Cambria Math" charset="0"/>
                              </a:rPr>
                              <m:t>𝑎</m:t>
                            </m:r>
                          </m:e>
                          <m:sub>
                            <m:r>
                              <a:rPr lang="en-US" altLang="ja-JP" b="0" i="1" smtClean="0">
                                <a:latin typeface="Cambria Math" charset="0"/>
                              </a:rPr>
                              <m:t>𝑖</m:t>
                            </m:r>
                          </m:sub>
                        </m:sSub>
                      </m:e>
                    </m:d>
                    <m:r>
                      <a:rPr lang="ja-JP" altLang="en-US" b="0" i="1" smtClean="0">
                        <a:latin typeface="Cambria Math" charset="0"/>
                      </a:rPr>
                      <m:t>とすると、</m:t>
                    </m:r>
                    <m:r>
                      <a:rPr lang="en-US" altLang="ja-JP" b="0" i="1" smtClean="0">
                        <a:latin typeface="Cambria Math" charset="0"/>
                      </a:rPr>
                      <m:t>𝑝</m:t>
                    </m:r>
                    <m:d>
                      <m:dPr>
                        <m:ctrlPr>
                          <a:rPr lang="en-US" altLang="ja-JP" b="0" i="1" smtClean="0">
                            <a:latin typeface="Cambria Math" charset="0"/>
                          </a:rPr>
                        </m:ctrlPr>
                      </m:dPr>
                      <m:e>
                        <m:sSub>
                          <m:sSubPr>
                            <m:ctrlPr>
                              <a:rPr lang="en-US" altLang="ja-JP" b="0" i="1" smtClean="0">
                                <a:latin typeface="Cambria Math" charset="0"/>
                              </a:rPr>
                            </m:ctrlPr>
                          </m:sSubPr>
                          <m:e>
                            <m:r>
                              <a:rPr lang="en-US" altLang="ja-JP" b="0" i="1" smtClean="0">
                                <a:latin typeface="Cambria Math" charset="0"/>
                              </a:rPr>
                              <m:t>𝑎</m:t>
                            </m:r>
                          </m:e>
                          <m:sub>
                            <m:r>
                              <a:rPr lang="en-US" altLang="ja-JP" b="0" i="1" smtClean="0">
                                <a:latin typeface="Cambria Math" charset="0"/>
                              </a:rPr>
                              <m:t>𝑖</m:t>
                            </m:r>
                          </m:sub>
                        </m:sSub>
                      </m:e>
                    </m:d>
                    <m:r>
                      <a:rPr lang="en-US" altLang="ja-JP" b="0" i="1" smtClean="0">
                        <a:latin typeface="Cambria Math" charset="0"/>
                      </a:rPr>
                      <m:t>=</m:t>
                    </m:r>
                    <m:f>
                      <m:fPr>
                        <m:ctrlPr>
                          <a:rPr lang="en-US" altLang="ja-JP" b="0" i="1" smtClean="0">
                            <a:latin typeface="Cambria Math" charset="0"/>
                          </a:rPr>
                        </m:ctrlPr>
                      </m:fPr>
                      <m:num>
                        <m:sSup>
                          <m:sSupPr>
                            <m:ctrlPr>
                              <a:rPr lang="en-US" altLang="ja-JP" b="0" i="1" smtClean="0">
                                <a:latin typeface="Cambria Math" charset="0"/>
                              </a:rPr>
                            </m:ctrlPr>
                          </m:sSupPr>
                          <m:e>
                            <m:r>
                              <a:rPr lang="en-US" altLang="ja-JP" b="0" i="1" smtClean="0">
                                <a:latin typeface="Cambria Math" charset="0"/>
                              </a:rPr>
                              <m:t>𝑒</m:t>
                            </m:r>
                          </m:e>
                          <m:sup>
                            <m:sSub>
                              <m:sSubPr>
                                <m:ctrlPr>
                                  <a:rPr lang="en-US" altLang="ja-JP" b="0" i="1" smtClean="0">
                                    <a:latin typeface="Cambria Math" charset="0"/>
                                  </a:rPr>
                                </m:ctrlPr>
                              </m:sSubPr>
                              <m:e>
                                <m:r>
                                  <a:rPr lang="en-US" altLang="ja-JP" b="0" i="1" smtClean="0">
                                    <a:latin typeface="Cambria Math" charset="0"/>
                                  </a:rPr>
                                  <m:t>𝑋</m:t>
                                </m:r>
                              </m:e>
                              <m:sub>
                                <m:r>
                                  <a:rPr lang="en-US" altLang="ja-JP" b="0" i="1" smtClean="0">
                                    <a:latin typeface="Cambria Math" charset="0"/>
                                  </a:rPr>
                                  <m:t>𝑖</m:t>
                                </m:r>
                              </m:sub>
                            </m:sSub>
                            <m:r>
                              <a:rPr lang="en-US" altLang="ja-JP" b="0" i="1" smtClean="0">
                                <a:latin typeface="Cambria Math" charset="0"/>
                              </a:rPr>
                              <m:t>/</m:t>
                            </m:r>
                            <m:r>
                              <a:rPr lang="en-US" altLang="ja-JP" b="0" i="1" smtClean="0">
                                <a:latin typeface="Cambria Math" charset="0"/>
                              </a:rPr>
                              <m:t>𝑇</m:t>
                            </m:r>
                          </m:sup>
                        </m:sSup>
                      </m:num>
                      <m:den>
                        <m:nary>
                          <m:naryPr>
                            <m:chr m:val="∑"/>
                            <m:supHide m:val="on"/>
                            <m:ctrlPr>
                              <a:rPr lang="en-US" altLang="ja-JP" b="0" i="1" smtClean="0">
                                <a:latin typeface="Cambria Math" charset="0"/>
                              </a:rPr>
                            </m:ctrlPr>
                          </m:naryPr>
                          <m:sub>
                            <m:r>
                              <a:rPr lang="en-US" altLang="ja-JP" b="0" i="1" smtClean="0">
                                <a:latin typeface="Cambria Math" charset="0"/>
                              </a:rPr>
                              <m:t>𝑖</m:t>
                            </m:r>
                          </m:sub>
                          <m:sup/>
                          <m:e>
                            <m:sSup>
                              <m:sSupPr>
                                <m:ctrlPr>
                                  <a:rPr lang="en-US" altLang="ja-JP" i="1">
                                    <a:latin typeface="Cambria Math" charset="0"/>
                                  </a:rPr>
                                </m:ctrlPr>
                              </m:sSupPr>
                              <m:e>
                                <m:r>
                                  <a:rPr lang="en-US" altLang="ja-JP" i="1">
                                    <a:latin typeface="Cambria Math" charset="0"/>
                                  </a:rPr>
                                  <m:t>𝑒</m:t>
                                </m:r>
                              </m:e>
                              <m:sup>
                                <m:sSub>
                                  <m:sSubPr>
                                    <m:ctrlPr>
                                      <a:rPr lang="en-US" altLang="ja-JP" i="1">
                                        <a:latin typeface="Cambria Math" charset="0"/>
                                      </a:rPr>
                                    </m:ctrlPr>
                                  </m:sSubPr>
                                  <m:e>
                                    <m:r>
                                      <a:rPr lang="en-US" altLang="ja-JP" i="1">
                                        <a:latin typeface="Cambria Math" charset="0"/>
                                      </a:rPr>
                                      <m:t>𝑋</m:t>
                                    </m:r>
                                  </m:e>
                                  <m:sub>
                                    <m:r>
                                      <a:rPr lang="en-US" altLang="ja-JP" i="1">
                                        <a:latin typeface="Cambria Math" charset="0"/>
                                      </a:rPr>
                                      <m:t>𝑖</m:t>
                                    </m:r>
                                  </m:sub>
                                </m:sSub>
                                <m:r>
                                  <a:rPr lang="en-US" altLang="ja-JP" i="1">
                                    <a:latin typeface="Cambria Math" charset="0"/>
                                  </a:rPr>
                                  <m:t>/</m:t>
                                </m:r>
                                <m:r>
                                  <a:rPr lang="en-US" altLang="ja-JP" i="1">
                                    <a:latin typeface="Cambria Math" charset="0"/>
                                  </a:rPr>
                                  <m:t>𝑇</m:t>
                                </m:r>
                              </m:sup>
                            </m:sSup>
                          </m:e>
                        </m:nary>
                      </m:den>
                    </m:f>
                    <m:r>
                      <a:rPr lang="en-US" altLang="ja-JP" b="0" i="1" smtClean="0">
                        <a:latin typeface="Cambria Math" charset="0"/>
                      </a:rPr>
                      <m:t> </m:t>
                    </m:r>
                  </m:oMath>
                </a14:m>
                <a:r>
                  <a:rPr kumimoji="1" lang="en-US" altLang="ja-JP" dirty="0" smtClean="0"/>
                  <a:t> </a:t>
                </a:r>
                <a:endParaRPr kumimoji="1" lang="ja-JP" altLang="en-US" dirty="0" smtClean="0"/>
              </a:p>
              <a:p>
                <a:pPr lvl="1"/>
                <a:r>
                  <a:rPr kumimoji="1" lang="ja-JP" altLang="en-US" dirty="0" smtClean="0"/>
                  <a:t>探索においても、価値の比によって選ばれ方が変わる</a:t>
                </a:r>
                <a:endParaRPr lang="ja-JP" alt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4851743"/>
              </a:xfrm>
              <a:blipFill rotWithShape="0">
                <a:blip r:embed="rId3"/>
                <a:stretch>
                  <a:fillRect t="-100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46559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Representation of </a:t>
            </a:r>
            <a:r>
              <a:rPr lang="en-US" altLang="ja-JP" dirty="0"/>
              <a:t>V</a:t>
            </a:r>
            <a:r>
              <a:rPr kumimoji="1" lang="en-US" altLang="ja-JP" dirty="0" smtClean="0"/>
              <a:t>alue Function</a:t>
            </a:r>
            <a:endParaRPr kumimoji="1" lang="ja-JP" altLang="en-US" dirty="0"/>
          </a:p>
        </p:txBody>
      </p:sp>
      <p:graphicFrame>
        <p:nvGraphicFramePr>
          <p:cNvPr id="4" name="Group 122"/>
          <p:cNvGraphicFramePr>
            <a:graphicFrameLocks/>
          </p:cNvGraphicFramePr>
          <p:nvPr>
            <p:extLst>
              <p:ext uri="{D42A27DB-BD31-4B8C-83A1-F6EECF244321}">
                <p14:modId xmlns:p14="http://schemas.microsoft.com/office/powerpoint/2010/main" val="1768830365"/>
              </p:ext>
            </p:extLst>
          </p:nvPr>
        </p:nvGraphicFramePr>
        <p:xfrm>
          <a:off x="2978149" y="4662205"/>
          <a:ext cx="6450013" cy="504825"/>
        </p:xfrm>
        <a:graphic>
          <a:graphicData uri="http://schemas.openxmlformats.org/drawingml/2006/table">
            <a:tbl>
              <a:tblPr/>
              <a:tblGrid>
                <a:gridCol w="646113"/>
                <a:gridCol w="642937"/>
                <a:gridCol w="646113"/>
                <a:gridCol w="644525"/>
                <a:gridCol w="646112"/>
                <a:gridCol w="663575"/>
                <a:gridCol w="625475"/>
                <a:gridCol w="646113"/>
                <a:gridCol w="642937"/>
                <a:gridCol w="646113"/>
              </a:tblGrid>
              <a:tr h="504825">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dirty="0">
                          <a:ln>
                            <a:noFill/>
                          </a:ln>
                          <a:solidFill>
                            <a:schemeClr val="tx1"/>
                          </a:solidFill>
                          <a:effectLst/>
                          <a:latin typeface="Verdana" charset="0"/>
                          <a:ea typeface="ＭＳ Ｐゴシック" charset="-128"/>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400" b="0" i="0" u="none" strike="noStrike" cap="none" normalizeH="0" baseline="0">
                          <a:ln>
                            <a:noFill/>
                          </a:ln>
                          <a:solidFill>
                            <a:schemeClr val="tx1"/>
                          </a:solidFill>
                          <a:effectLst/>
                          <a:latin typeface="Arial" charset="0"/>
                          <a:ea typeface="ＭＳ Ｐゴシック" charset="-128"/>
                        </a:rPr>
                        <a:t>…</a:t>
                      </a:r>
                      <a:endParaRPr kumimoji="1" lang="en-US" altLang="ja-JP" sz="2400" b="0" i="0" u="none" strike="noStrike" cap="none" normalizeH="0" baseline="0">
                        <a:ln>
                          <a:noFill/>
                        </a:ln>
                        <a:solidFill>
                          <a:schemeClr val="tx1"/>
                        </a:solidFill>
                        <a:effectLst/>
                        <a:latin typeface="Verdana" charset="0"/>
                        <a:ea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a:ln>
                            <a:noFill/>
                          </a:ln>
                          <a:solidFill>
                            <a:schemeClr val="tx1"/>
                          </a:solidFill>
                          <a:effectLst/>
                          <a:latin typeface="Verdana" charset="0"/>
                          <a:ea typeface="ＭＳ Ｐゴシック" charset="-128"/>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charset="2"/>
                        <a:defRPr kumimoji="1" sz="2500">
                          <a:solidFill>
                            <a:schemeClr val="tx1"/>
                          </a:solidFill>
                          <a:latin typeface="Verdana" charset="0"/>
                          <a:ea typeface="ＭＳ Ｐゴシック" charset="-128"/>
                        </a:defRPr>
                      </a:lvl1pPr>
                      <a:lvl2pPr>
                        <a:spcBef>
                          <a:spcPct val="20000"/>
                        </a:spcBef>
                        <a:buClr>
                          <a:schemeClr val="accent2"/>
                        </a:buClr>
                        <a:buSzPct val="70000"/>
                        <a:buFont typeface="Wingdings" charset="2"/>
                        <a:defRPr kumimoji="1" sz="2100">
                          <a:solidFill>
                            <a:schemeClr val="tx1"/>
                          </a:solidFill>
                          <a:latin typeface="Verdana" charset="0"/>
                          <a:ea typeface="ＭＳ Ｐゴシック" charset="-128"/>
                        </a:defRPr>
                      </a:lvl2pPr>
                      <a:lvl3pPr>
                        <a:spcBef>
                          <a:spcPct val="20000"/>
                        </a:spcBef>
                        <a:buClr>
                          <a:schemeClr val="tx2"/>
                        </a:buClr>
                        <a:buSzPct val="65000"/>
                        <a:buFont typeface="Wingdings" charset="2"/>
                        <a:defRPr kumimoji="1" sz="2000">
                          <a:solidFill>
                            <a:schemeClr val="tx1"/>
                          </a:solidFill>
                          <a:latin typeface="Verdana" charset="0"/>
                          <a:ea typeface="ＭＳ Ｐゴシック" charset="-128"/>
                        </a:defRPr>
                      </a:lvl3pPr>
                      <a:lvl4pPr>
                        <a:spcBef>
                          <a:spcPct val="20000"/>
                        </a:spcBef>
                        <a:buClr>
                          <a:schemeClr val="accent2"/>
                        </a:buClr>
                        <a:buSzPct val="70000"/>
                        <a:buFont typeface="Wingdings" charset="2"/>
                        <a:defRPr kumimoji="1" sz="1700">
                          <a:solidFill>
                            <a:schemeClr val="tx1"/>
                          </a:solidFill>
                          <a:latin typeface="Verdana" charset="0"/>
                          <a:ea typeface="ＭＳ Ｐゴシック" charset="-128"/>
                        </a:defRPr>
                      </a:lvl4pPr>
                      <a:lvl5pPr>
                        <a:spcBef>
                          <a:spcPct val="20000"/>
                        </a:spcBef>
                        <a:buClr>
                          <a:schemeClr val="tx2"/>
                        </a:buClr>
                        <a:buSzPct val="60000"/>
                        <a:buFont typeface="Wingdings" charset="2"/>
                        <a:defRPr kumimoji="1" sz="1700">
                          <a:solidFill>
                            <a:schemeClr val="tx1"/>
                          </a:solidFill>
                          <a:latin typeface="Verdana" charset="0"/>
                          <a:ea typeface="ＭＳ Ｐゴシック" charset="-128"/>
                        </a:defRPr>
                      </a:lvl5pPr>
                      <a:lvl6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6pPr>
                      <a:lvl7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7pPr>
                      <a:lvl8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8pPr>
                      <a:lvl9pPr fontAlgn="base">
                        <a:spcBef>
                          <a:spcPct val="20000"/>
                        </a:spcBef>
                        <a:spcAft>
                          <a:spcPct val="0"/>
                        </a:spcAft>
                        <a:buClr>
                          <a:schemeClr val="tx2"/>
                        </a:buClr>
                        <a:buSzPct val="60000"/>
                        <a:buFont typeface="Wingdings" charset="2"/>
                        <a:defRPr kumimoji="1" sz="1700">
                          <a:solidFill>
                            <a:schemeClr val="tx1"/>
                          </a:solidFill>
                          <a:latin typeface="Verdan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charset="2"/>
                        <a:buNone/>
                        <a:tabLst/>
                      </a:pPr>
                      <a:r>
                        <a:rPr kumimoji="1" lang="en-US" altLang="ja-JP" sz="2000" b="0" i="0" u="none" strike="noStrike" cap="none" normalizeH="0" baseline="0" dirty="0">
                          <a:ln>
                            <a:noFill/>
                          </a:ln>
                          <a:solidFill>
                            <a:schemeClr val="tx1"/>
                          </a:solidFill>
                          <a:effectLst/>
                          <a:latin typeface="Verdana" charset="0"/>
                          <a:ea typeface="ＭＳ Ｐゴシック" charset="-128"/>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124"/>
          <p:cNvSpPr txBox="1">
            <a:spLocks noChangeArrowheads="1"/>
          </p:cNvSpPr>
          <p:nvPr/>
        </p:nvSpPr>
        <p:spPr bwMode="auto">
          <a:xfrm>
            <a:off x="1292224" y="3904967"/>
            <a:ext cx="1373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dirty="0"/>
              <a:t>状態価値</a:t>
            </a:r>
            <a:r>
              <a:rPr lang="en-US" altLang="ja-JP" i="1" dirty="0"/>
              <a:t>V</a:t>
            </a:r>
          </a:p>
        </p:txBody>
      </p:sp>
      <p:sp>
        <p:nvSpPr>
          <p:cNvPr id="7" name="Line 125"/>
          <p:cNvSpPr>
            <a:spLocks noChangeShapeType="1"/>
          </p:cNvSpPr>
          <p:nvPr/>
        </p:nvSpPr>
        <p:spPr bwMode="auto">
          <a:xfrm>
            <a:off x="2443162" y="4230405"/>
            <a:ext cx="792162"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8" name="Line 126"/>
          <p:cNvSpPr>
            <a:spLocks noChangeShapeType="1"/>
          </p:cNvSpPr>
          <p:nvPr/>
        </p:nvSpPr>
        <p:spPr bwMode="auto">
          <a:xfrm>
            <a:off x="2978150" y="4192244"/>
            <a:ext cx="64817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9" name="Line 127"/>
          <p:cNvSpPr>
            <a:spLocks noChangeShapeType="1"/>
          </p:cNvSpPr>
          <p:nvPr/>
        </p:nvSpPr>
        <p:spPr bwMode="auto">
          <a:xfrm flipV="1">
            <a:off x="2978150" y="1815757"/>
            <a:ext cx="0" cy="2376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0" name="Text Box 128"/>
          <p:cNvSpPr txBox="1">
            <a:spLocks noChangeArrowheads="1"/>
          </p:cNvSpPr>
          <p:nvPr/>
        </p:nvSpPr>
        <p:spPr bwMode="auto">
          <a:xfrm>
            <a:off x="9428163" y="3917264"/>
            <a:ext cx="82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状態</a:t>
            </a:r>
            <a:r>
              <a:rPr lang="en-US" altLang="ja-JP" i="1"/>
              <a:t>s</a:t>
            </a:r>
          </a:p>
        </p:txBody>
      </p:sp>
      <p:sp>
        <p:nvSpPr>
          <p:cNvPr id="11" name="Text Box 129"/>
          <p:cNvSpPr txBox="1">
            <a:spLocks noChangeArrowheads="1"/>
          </p:cNvSpPr>
          <p:nvPr/>
        </p:nvSpPr>
        <p:spPr bwMode="auto">
          <a:xfrm>
            <a:off x="2043113" y="1383957"/>
            <a:ext cx="1373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dirty="0"/>
              <a:t>状態価値</a:t>
            </a:r>
            <a:r>
              <a:rPr lang="en-US" altLang="ja-JP" i="1" dirty="0"/>
              <a:t>V</a:t>
            </a:r>
          </a:p>
        </p:txBody>
      </p:sp>
      <p:sp>
        <p:nvSpPr>
          <p:cNvPr id="12" name="Line 130"/>
          <p:cNvSpPr>
            <a:spLocks noChangeShapeType="1"/>
          </p:cNvSpPr>
          <p:nvPr/>
        </p:nvSpPr>
        <p:spPr bwMode="auto">
          <a:xfrm flipV="1">
            <a:off x="3267075" y="404936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3" name="Line 133"/>
          <p:cNvSpPr>
            <a:spLocks noChangeShapeType="1"/>
          </p:cNvSpPr>
          <p:nvPr/>
        </p:nvSpPr>
        <p:spPr bwMode="auto">
          <a:xfrm flipV="1">
            <a:off x="3914775" y="3473107"/>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4" name="Line 134"/>
          <p:cNvSpPr>
            <a:spLocks noChangeShapeType="1"/>
          </p:cNvSpPr>
          <p:nvPr/>
        </p:nvSpPr>
        <p:spPr bwMode="auto">
          <a:xfrm flipV="1">
            <a:off x="4562475" y="2607919"/>
            <a:ext cx="0" cy="1584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5" name="Line 135"/>
          <p:cNvSpPr>
            <a:spLocks noChangeShapeType="1"/>
          </p:cNvSpPr>
          <p:nvPr/>
        </p:nvSpPr>
        <p:spPr bwMode="auto">
          <a:xfrm flipV="1">
            <a:off x="5138738" y="1672882"/>
            <a:ext cx="0" cy="2519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6" name="Line 136"/>
          <p:cNvSpPr>
            <a:spLocks noChangeShapeType="1"/>
          </p:cNvSpPr>
          <p:nvPr/>
        </p:nvSpPr>
        <p:spPr bwMode="auto">
          <a:xfrm flipV="1">
            <a:off x="6507163" y="3760444"/>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7" name="Line 137"/>
          <p:cNvSpPr>
            <a:spLocks noChangeShapeType="1"/>
          </p:cNvSpPr>
          <p:nvPr/>
        </p:nvSpPr>
        <p:spPr bwMode="auto">
          <a:xfrm flipV="1">
            <a:off x="7154863" y="404936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8" name="Line 138"/>
          <p:cNvSpPr>
            <a:spLocks noChangeShapeType="1"/>
          </p:cNvSpPr>
          <p:nvPr/>
        </p:nvSpPr>
        <p:spPr bwMode="auto">
          <a:xfrm flipV="1">
            <a:off x="8378825" y="3904907"/>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9" name="Line 139"/>
          <p:cNvSpPr>
            <a:spLocks noChangeShapeType="1"/>
          </p:cNvSpPr>
          <p:nvPr/>
        </p:nvSpPr>
        <p:spPr bwMode="auto">
          <a:xfrm flipV="1">
            <a:off x="9028113" y="4049369"/>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3" name="TextBox 2"/>
          <p:cNvSpPr txBox="1"/>
          <p:nvPr/>
        </p:nvSpPr>
        <p:spPr>
          <a:xfrm>
            <a:off x="8924924" y="2140448"/>
            <a:ext cx="2776855" cy="369332"/>
          </a:xfrm>
          <a:prstGeom prst="rect">
            <a:avLst/>
          </a:prstGeom>
          <a:noFill/>
        </p:spPr>
        <p:txBody>
          <a:bodyPr wrap="square" rtlCol="0">
            <a:spAutoFit/>
          </a:bodyPr>
          <a:lstStyle/>
          <a:p>
            <a:r>
              <a:rPr kumimoji="1" lang="en-US" altLang="ja-JP" dirty="0" smtClean="0"/>
              <a:t>Q(</a:t>
            </a:r>
            <a:r>
              <a:rPr kumimoji="1" lang="en-US" altLang="ja-JP" dirty="0" err="1" smtClean="0"/>
              <a:t>s,a</a:t>
            </a:r>
            <a:r>
              <a:rPr kumimoji="1" lang="en-US" altLang="ja-JP" dirty="0" smtClean="0"/>
              <a:t>)</a:t>
            </a:r>
            <a:r>
              <a:rPr kumimoji="1" lang="ja-JP" altLang="en-US" dirty="0" smtClean="0"/>
              <a:t>だったらテーブル</a:t>
            </a:r>
            <a:endParaRPr kumimoji="1" lang="ja-JP" altLang="en-US" dirty="0"/>
          </a:p>
        </p:txBody>
      </p:sp>
      <p:sp>
        <p:nvSpPr>
          <p:cNvPr id="20" name="TextBox 19"/>
          <p:cNvSpPr txBox="1"/>
          <p:nvPr/>
        </p:nvSpPr>
        <p:spPr>
          <a:xfrm>
            <a:off x="1978818" y="5598830"/>
            <a:ext cx="7571303" cy="369332"/>
          </a:xfrm>
          <a:prstGeom prst="rect">
            <a:avLst/>
          </a:prstGeom>
          <a:noFill/>
        </p:spPr>
        <p:txBody>
          <a:bodyPr wrap="none" rtlCol="0">
            <a:spAutoFit/>
          </a:bodyPr>
          <a:lstStyle/>
          <a:p>
            <a:pPr algn="ctr"/>
            <a:r>
              <a:rPr kumimoji="1" lang="ja-JP" altLang="en-US" smtClean="0"/>
              <a:t>迷路とかの単純な状態空間なら良いが、状態空間が爆発するとき困る</a:t>
            </a:r>
            <a:endParaRPr kumimoji="1" lang="ja-JP" altLang="en-US"/>
          </a:p>
        </p:txBody>
      </p:sp>
    </p:spTree>
    <p:extLst>
      <p:ext uri="{BB962C8B-B14F-4D97-AF65-F5344CB8AC3E}">
        <p14:creationId xmlns:p14="http://schemas.microsoft.com/office/powerpoint/2010/main" val="1129566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Function Approximation of Value Function</a:t>
            </a:r>
            <a:endParaRPr kumimoji="1" lang="ja-JP" altLang="en-US" dirty="0"/>
          </a:p>
        </p:txBody>
      </p:sp>
      <p:sp>
        <p:nvSpPr>
          <p:cNvPr id="9" name="Line 77"/>
          <p:cNvSpPr>
            <a:spLocks noChangeShapeType="1"/>
          </p:cNvSpPr>
          <p:nvPr/>
        </p:nvSpPr>
        <p:spPr bwMode="auto">
          <a:xfrm>
            <a:off x="2967038" y="4213107"/>
            <a:ext cx="64817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Text Box 79"/>
          <p:cNvSpPr txBox="1">
            <a:spLocks noChangeArrowheads="1"/>
          </p:cNvSpPr>
          <p:nvPr/>
        </p:nvSpPr>
        <p:spPr bwMode="auto">
          <a:xfrm>
            <a:off x="9283701" y="4419482"/>
            <a:ext cx="823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a:t>状態</a:t>
            </a:r>
            <a:r>
              <a:rPr lang="en-US" altLang="ja-JP" i="1"/>
              <a:t>s</a:t>
            </a:r>
          </a:p>
        </p:txBody>
      </p:sp>
      <p:sp>
        <p:nvSpPr>
          <p:cNvPr id="13" name="Freeform 89"/>
          <p:cNvSpPr>
            <a:spLocks/>
          </p:cNvSpPr>
          <p:nvPr/>
        </p:nvSpPr>
        <p:spPr bwMode="auto">
          <a:xfrm>
            <a:off x="3122613" y="1428632"/>
            <a:ext cx="6337300" cy="2760662"/>
          </a:xfrm>
          <a:custGeom>
            <a:avLst/>
            <a:gdLst>
              <a:gd name="T0" fmla="*/ 0 w 3992"/>
              <a:gd name="T1" fmla="*/ 1664 h 1739"/>
              <a:gd name="T2" fmla="*/ 91 w 3992"/>
              <a:gd name="T3" fmla="*/ 1664 h 1739"/>
              <a:gd name="T4" fmla="*/ 499 w 3992"/>
              <a:gd name="T5" fmla="*/ 1301 h 1739"/>
              <a:gd name="T6" fmla="*/ 908 w 3992"/>
              <a:gd name="T7" fmla="*/ 756 h 1739"/>
              <a:gd name="T8" fmla="*/ 1270 w 3992"/>
              <a:gd name="T9" fmla="*/ 121 h 1739"/>
              <a:gd name="T10" fmla="*/ 2178 w 3992"/>
              <a:gd name="T11" fmla="*/ 1482 h 1739"/>
              <a:gd name="T12" fmla="*/ 2586 w 3992"/>
              <a:gd name="T13" fmla="*/ 1664 h 1739"/>
              <a:gd name="T14" fmla="*/ 3312 w 3992"/>
              <a:gd name="T15" fmla="*/ 1573 h 1739"/>
              <a:gd name="T16" fmla="*/ 3765 w 3992"/>
              <a:gd name="T17" fmla="*/ 1664 h 1739"/>
              <a:gd name="T18" fmla="*/ 3992 w 3992"/>
              <a:gd name="T19" fmla="*/ 1618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92" h="1739">
                <a:moveTo>
                  <a:pt x="0" y="1664"/>
                </a:moveTo>
                <a:cubicBezTo>
                  <a:pt x="4" y="1694"/>
                  <a:pt x="8" y="1724"/>
                  <a:pt x="91" y="1664"/>
                </a:cubicBezTo>
                <a:cubicBezTo>
                  <a:pt x="174" y="1604"/>
                  <a:pt x="363" y="1452"/>
                  <a:pt x="499" y="1301"/>
                </a:cubicBezTo>
                <a:cubicBezTo>
                  <a:pt x="635" y="1150"/>
                  <a:pt x="780" y="953"/>
                  <a:pt x="908" y="756"/>
                </a:cubicBezTo>
                <a:cubicBezTo>
                  <a:pt x="1036" y="559"/>
                  <a:pt x="1058" y="0"/>
                  <a:pt x="1270" y="121"/>
                </a:cubicBezTo>
                <a:cubicBezTo>
                  <a:pt x="1482" y="242"/>
                  <a:pt x="1959" y="1225"/>
                  <a:pt x="2178" y="1482"/>
                </a:cubicBezTo>
                <a:cubicBezTo>
                  <a:pt x="2397" y="1739"/>
                  <a:pt x="2397" y="1649"/>
                  <a:pt x="2586" y="1664"/>
                </a:cubicBezTo>
                <a:cubicBezTo>
                  <a:pt x="2775" y="1679"/>
                  <a:pt x="3116" y="1573"/>
                  <a:pt x="3312" y="1573"/>
                </a:cubicBezTo>
                <a:cubicBezTo>
                  <a:pt x="3508" y="1573"/>
                  <a:pt x="3652" y="1657"/>
                  <a:pt x="3765" y="1664"/>
                </a:cubicBezTo>
                <a:cubicBezTo>
                  <a:pt x="3878" y="1671"/>
                  <a:pt x="3935" y="1644"/>
                  <a:pt x="3992" y="16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4" name="Text Box 129"/>
          <p:cNvSpPr txBox="1">
            <a:spLocks noChangeArrowheads="1"/>
          </p:cNvSpPr>
          <p:nvPr/>
        </p:nvSpPr>
        <p:spPr bwMode="auto">
          <a:xfrm>
            <a:off x="2043113" y="1383957"/>
            <a:ext cx="1373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dirty="0"/>
              <a:t>状態価値</a:t>
            </a:r>
            <a:r>
              <a:rPr lang="en-US" altLang="ja-JP" i="1" dirty="0"/>
              <a:t>V</a:t>
            </a:r>
          </a:p>
        </p:txBody>
      </p:sp>
      <p:sp>
        <p:nvSpPr>
          <p:cNvPr id="15" name="Line 127"/>
          <p:cNvSpPr>
            <a:spLocks noChangeShapeType="1"/>
          </p:cNvSpPr>
          <p:nvPr/>
        </p:nvSpPr>
        <p:spPr bwMode="auto">
          <a:xfrm flipV="1">
            <a:off x="2978150" y="1815757"/>
            <a:ext cx="0" cy="2376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mc:AlternateContent xmlns:mc="http://schemas.openxmlformats.org/markup-compatibility/2006" xmlns:a14="http://schemas.microsoft.com/office/drawing/2010/main">
        <mc:Choice Requires="a14">
          <p:sp>
            <p:nvSpPr>
              <p:cNvPr id="4" name="TextBox 3"/>
              <p:cNvSpPr txBox="1"/>
              <p:nvPr/>
            </p:nvSpPr>
            <p:spPr>
              <a:xfrm>
                <a:off x="4109696" y="4596704"/>
                <a:ext cx="40117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𝑉</m:t>
                      </m:r>
                      <m:d>
                        <m:dPr>
                          <m:ctrlPr>
                            <a:rPr kumimoji="1" lang="en-US" altLang="ja-JP" sz="2000" b="0" i="1" smtClean="0">
                              <a:latin typeface="Cambria Math" charset="0"/>
                            </a:rPr>
                          </m:ctrlPr>
                        </m:dPr>
                        <m:e>
                          <m:r>
                            <a:rPr kumimoji="1" lang="en-US" altLang="ja-JP" sz="2000" b="0" i="1" smtClean="0">
                              <a:latin typeface="Cambria Math" charset="0"/>
                            </a:rPr>
                            <m:t>𝑠</m:t>
                          </m:r>
                        </m:e>
                      </m:d>
                      <m:r>
                        <a:rPr kumimoji="1" lang="en-US" altLang="ja-JP" sz="2000" b="0" i="1" smtClean="0">
                          <a:latin typeface="Cambria Math" charset="0"/>
                        </a:rPr>
                        <m:t>=</m:t>
                      </m:r>
                      <m:r>
                        <a:rPr kumimoji="1" lang="en-US" altLang="ja-JP" sz="2000" b="0" i="1" smtClean="0">
                          <a:latin typeface="Cambria Math" charset="0"/>
                        </a:rPr>
                        <m:t>𝑓</m:t>
                      </m:r>
                      <m:d>
                        <m:dPr>
                          <m:ctrlPr>
                            <a:rPr kumimoji="1" lang="en-US" altLang="ja-JP" sz="2000" b="0" i="1" smtClean="0">
                              <a:latin typeface="Cambria Math" charset="0"/>
                            </a:rPr>
                          </m:ctrlPr>
                        </m:dPr>
                        <m:e>
                          <m:r>
                            <a:rPr kumimoji="1" lang="en-US" altLang="ja-JP" sz="2000" b="0" i="1" smtClean="0">
                              <a:latin typeface="Cambria Math" charset="0"/>
                            </a:rPr>
                            <m:t>𝑠</m:t>
                          </m:r>
                        </m:e>
                      </m:d>
                      <m:r>
                        <a:rPr kumimoji="1" lang="en-US" altLang="ja-JP" sz="2000" b="0" i="1" smtClean="0">
                          <a:latin typeface="Cambria Math" charset="0"/>
                        </a:rPr>
                        <m:t>  ,   </m:t>
                      </m:r>
                      <m:r>
                        <a:rPr kumimoji="1" lang="en-US" altLang="ja-JP" sz="2000" b="0" i="1" smtClean="0">
                          <a:latin typeface="Cambria Math" charset="0"/>
                        </a:rPr>
                        <m:t>𝑠</m:t>
                      </m:r>
                      <m:r>
                        <a:rPr kumimoji="1" lang="en-US" altLang="ja-JP" sz="2000" b="0" i="1" smtClean="0">
                          <a:latin typeface="Cambria Math" charset="0"/>
                        </a:rPr>
                        <m:t>=(</m:t>
                      </m:r>
                      <m:sSub>
                        <m:sSubPr>
                          <m:ctrlPr>
                            <a:rPr kumimoji="1" lang="en-US" altLang="ja-JP" sz="2000" b="0" i="1" smtClean="0">
                              <a:latin typeface="Cambria Math" charset="0"/>
                            </a:rPr>
                          </m:ctrlPr>
                        </m:sSubPr>
                        <m:e>
                          <m:r>
                            <a:rPr kumimoji="1" lang="en-US" altLang="ja-JP" sz="2000" b="0" i="1" smtClean="0">
                              <a:latin typeface="Cambria Math" charset="0"/>
                            </a:rPr>
                            <m:t>𝑥</m:t>
                          </m:r>
                        </m:e>
                        <m:sub>
                          <m:r>
                            <a:rPr kumimoji="1" lang="en-US" altLang="ja-JP" sz="2000" b="0" i="1" smtClean="0">
                              <a:latin typeface="Cambria Math" charset="0"/>
                            </a:rPr>
                            <m:t>0</m:t>
                          </m:r>
                        </m:sub>
                      </m:sSub>
                      <m:r>
                        <a:rPr kumimoji="1" lang="en-US" altLang="ja-JP" sz="2000" b="0" i="1" smtClean="0">
                          <a:latin typeface="Cambria Math" charset="0"/>
                        </a:rPr>
                        <m:t>,</m:t>
                      </m:r>
                      <m:sSub>
                        <m:sSubPr>
                          <m:ctrlPr>
                            <a:rPr kumimoji="1" lang="en-US" altLang="ja-JP" sz="2000" b="0" i="1" smtClean="0">
                              <a:latin typeface="Cambria Math" charset="0"/>
                            </a:rPr>
                          </m:ctrlPr>
                        </m:sSubPr>
                        <m:e>
                          <m:r>
                            <a:rPr kumimoji="1" lang="en-US" altLang="ja-JP" sz="2000" b="0" i="1" smtClean="0">
                              <a:latin typeface="Cambria Math" charset="0"/>
                            </a:rPr>
                            <m:t>𝑥</m:t>
                          </m:r>
                        </m:e>
                        <m:sub>
                          <m:r>
                            <a:rPr kumimoji="1" lang="en-US" altLang="ja-JP" sz="2000" b="0" i="1" smtClean="0">
                              <a:latin typeface="Cambria Math" charset="0"/>
                            </a:rPr>
                            <m:t>1</m:t>
                          </m:r>
                        </m:sub>
                      </m:sSub>
                      <m:r>
                        <a:rPr kumimoji="1" lang="en-US" altLang="ja-JP" sz="2000" b="0" i="1" smtClean="0">
                          <a:latin typeface="Cambria Math" charset="0"/>
                        </a:rPr>
                        <m:t>,…)</m:t>
                      </m:r>
                    </m:oMath>
                  </m:oMathPara>
                </a14:m>
                <a:endParaRPr kumimoji="1" lang="ja-JP" alt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4109696" y="4596704"/>
                <a:ext cx="4011739" cy="400110"/>
              </a:xfrm>
              <a:prstGeom prst="rect">
                <a:avLst/>
              </a:prstGeom>
              <a:blipFill rotWithShape="0">
                <a:blip r:embed="rId2"/>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76500" y="5380410"/>
                <a:ext cx="7808869" cy="369332"/>
              </a:xfrm>
              <a:prstGeom prst="rect">
                <a:avLst/>
              </a:prstGeom>
              <a:noFill/>
            </p:spPr>
            <p:txBody>
              <a:bodyPr wrap="none" rtlCol="0">
                <a:spAutoFit/>
              </a:bodyPr>
              <a:lstStyle/>
              <a:p>
                <a:r>
                  <a:rPr kumimoji="1" lang="ja-JP" altLang="en-US" dirty="0" smtClean="0"/>
                  <a:t>関数</a:t>
                </a:r>
                <a:r>
                  <a:rPr kumimoji="1" lang="en-US" altLang="ja-JP" dirty="0" smtClean="0"/>
                  <a:t> </a:t>
                </a:r>
                <a14:m>
                  <m:oMath xmlns:m="http://schemas.openxmlformats.org/officeDocument/2006/math">
                    <m:r>
                      <a:rPr kumimoji="1" lang="en-US" altLang="ja-JP" i="1">
                        <a:latin typeface="Cambria Math" charset="0"/>
                      </a:rPr>
                      <m:t>𝑓</m:t>
                    </m:r>
                    <m:r>
                      <a:rPr kumimoji="1" lang="en-US" altLang="ja-JP" b="0" i="1" smtClean="0">
                        <a:latin typeface="Cambria Math" charset="0"/>
                      </a:rPr>
                      <m:t> </m:t>
                    </m:r>
                  </m:oMath>
                </a14:m>
                <a:r>
                  <a:rPr kumimoji="1" lang="ja-JP" altLang="en-US" dirty="0" smtClean="0"/>
                  <a:t>には、線形モデルだったり、一般化線形モデルだったりが選ばれる</a:t>
                </a:r>
                <a:endParaRPr kumimoji="1" lang="ja-JP"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476500" y="5380410"/>
                <a:ext cx="7808869" cy="369332"/>
              </a:xfrm>
              <a:prstGeom prst="rect">
                <a:avLst/>
              </a:prstGeom>
              <a:blipFill rotWithShape="0">
                <a:blip r:embed="rId3"/>
                <a:stretch>
                  <a:fillRect l="-625" t="-13333"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6140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DQN</a:t>
            </a:r>
            <a:endParaRPr kumimoji="1" lang="ja-JP" altLang="en-US" dirty="0"/>
          </a:p>
        </p:txBody>
      </p:sp>
      <p:sp>
        <p:nvSpPr>
          <p:cNvPr id="3" name="Content Placeholder 2"/>
          <p:cNvSpPr>
            <a:spLocks noGrp="1"/>
          </p:cNvSpPr>
          <p:nvPr>
            <p:ph idx="1"/>
          </p:nvPr>
        </p:nvSpPr>
        <p:spPr/>
        <p:txBody>
          <a:bodyPr>
            <a:normAutofit/>
          </a:bodyPr>
          <a:lstStyle/>
          <a:p>
            <a:r>
              <a:rPr lang="en-US" altLang="ja-JP" dirty="0" smtClean="0"/>
              <a:t>Q</a:t>
            </a:r>
            <a:r>
              <a:rPr lang="en-US" altLang="ja-JP" dirty="0"/>
              <a:t> </a:t>
            </a:r>
            <a:r>
              <a:rPr lang="en-US" altLang="ja-JP" dirty="0" smtClean="0"/>
              <a:t>- learning </a:t>
            </a:r>
            <a:r>
              <a:rPr lang="ja-JP" altLang="en-US" dirty="0" smtClean="0"/>
              <a:t>における行動価値関数の関数近似において</a:t>
            </a:r>
            <a:r>
              <a:rPr lang="en-US" altLang="ja-JP" dirty="0" smtClean="0"/>
              <a:t>CNN</a:t>
            </a:r>
            <a:r>
              <a:rPr lang="ja-JP" altLang="en-US" dirty="0" smtClean="0"/>
              <a:t>を使用</a:t>
            </a:r>
            <a:endParaRPr kumimoji="1" lang="en-US" altLang="ja-JP" dirty="0" smtClean="0"/>
          </a:p>
          <a:p>
            <a:r>
              <a:rPr kumimoji="1" lang="ja-JP" altLang="en-US" dirty="0" smtClean="0"/>
              <a:t>価値関数の</a:t>
            </a:r>
            <a:r>
              <a:rPr kumimoji="1" lang="en-US" altLang="ja-JP" dirty="0" smtClean="0"/>
              <a:t>NN</a:t>
            </a:r>
            <a:r>
              <a:rPr kumimoji="1" lang="ja-JP" altLang="en-US" dirty="0" smtClean="0"/>
              <a:t>による近似自体は昔からある</a:t>
            </a:r>
          </a:p>
          <a:p>
            <a:pPr lvl="1"/>
            <a:r>
              <a:rPr kumimoji="1" lang="en-US" altLang="ja-JP" dirty="0" smtClean="0"/>
              <a:t>TD – Gammon [</a:t>
            </a:r>
            <a:r>
              <a:rPr kumimoji="1" lang="en-US" altLang="ja-JP" dirty="0" err="1" smtClean="0"/>
              <a:t>Tesauro</a:t>
            </a:r>
            <a:r>
              <a:rPr lang="en-US" altLang="ja-JP" dirty="0" smtClean="0"/>
              <a:t>, </a:t>
            </a:r>
            <a:r>
              <a:rPr kumimoji="1" lang="en-US" altLang="ja-JP" dirty="0" smtClean="0"/>
              <a:t> 1994]</a:t>
            </a:r>
          </a:p>
          <a:p>
            <a:pPr marL="345168" lvl="1" indent="0">
              <a:buNone/>
            </a:pPr>
            <a:endParaRPr kumimoji="1" lang="ja-JP" altLang="en-US" dirty="0" smtClean="0"/>
          </a:p>
          <a:p>
            <a:endParaRPr lang="en-US" altLang="ja-JP" dirty="0" smtClean="0"/>
          </a:p>
          <a:p>
            <a:r>
              <a:rPr lang="en-US" altLang="ja-JP" dirty="0" smtClean="0"/>
              <a:t>Q-learning</a:t>
            </a:r>
            <a:r>
              <a:rPr lang="ja-JP" altLang="en-US" dirty="0" smtClean="0"/>
              <a:t>は、関数近似に線形なモデルを利用し、適切な学習率を設定し</a:t>
            </a:r>
            <a:br>
              <a:rPr lang="ja-JP" altLang="en-US" dirty="0" smtClean="0"/>
            </a:br>
            <a:r>
              <a:rPr lang="ja-JP" altLang="en-US" dirty="0" smtClean="0"/>
              <a:t>十分な探索が行われた場合収束することが理論的に保証されている</a:t>
            </a:r>
          </a:p>
          <a:p>
            <a:pPr marL="108000" indent="0">
              <a:buNone/>
            </a:pPr>
            <a:r>
              <a:rPr kumimoji="1" lang="ja-JP" altLang="en-US" dirty="0" smtClean="0"/>
              <a:t>→</a:t>
            </a:r>
            <a:r>
              <a:rPr kumimoji="1" lang="en-US" altLang="ja-JP" dirty="0" smtClean="0"/>
              <a:t> CNN</a:t>
            </a:r>
            <a:r>
              <a:rPr kumimoji="1" lang="ja-JP" altLang="en-US" dirty="0" smtClean="0"/>
              <a:t>のような複雑な非線形モデルの場合収束が保証されない</a:t>
            </a:r>
          </a:p>
          <a:p>
            <a:pPr marL="144000" indent="0">
              <a:buNone/>
            </a:pPr>
            <a:r>
              <a:rPr kumimoji="1" lang="ja-JP" altLang="en-US" dirty="0" smtClean="0"/>
              <a:t>→</a:t>
            </a:r>
            <a:r>
              <a:rPr kumimoji="1" lang="en-US" altLang="ja-JP" dirty="0" smtClean="0"/>
              <a:t> </a:t>
            </a:r>
            <a:r>
              <a:rPr kumimoji="1" lang="ja-JP" altLang="en-US" dirty="0" smtClean="0"/>
              <a:t>頑張って収束させた</a:t>
            </a:r>
            <a:r>
              <a:rPr kumimoji="1" lang="en-US" altLang="ja-JP" dirty="0" smtClean="0"/>
              <a:t>!!</a:t>
            </a:r>
            <a:r>
              <a:rPr kumimoji="1" lang="ja-JP" altLang="en-US" dirty="0" smtClean="0"/>
              <a:t> </a:t>
            </a:r>
            <a:r>
              <a:rPr kumimoji="1" lang="en-US" altLang="ja-JP" dirty="0" smtClean="0"/>
              <a:t>(</a:t>
            </a:r>
            <a:r>
              <a:rPr kumimoji="1" lang="ja-JP" altLang="en-US" dirty="0" smtClean="0"/>
              <a:t>そのためのいろんな工夫）</a:t>
            </a:r>
          </a:p>
          <a:p>
            <a:pPr lvl="1"/>
            <a:endParaRPr kumimoji="1" lang="ja-JP" altLang="en-US" dirty="0"/>
          </a:p>
        </p:txBody>
      </p:sp>
      <p:pic>
        <p:nvPicPr>
          <p:cNvPr id="4" name="Picture 3"/>
          <p:cNvPicPr>
            <a:picLocks noChangeAspect="1"/>
          </p:cNvPicPr>
          <p:nvPr/>
        </p:nvPicPr>
        <p:blipFill>
          <a:blip r:embed="rId2"/>
          <a:stretch>
            <a:fillRect/>
          </a:stretch>
        </p:blipFill>
        <p:spPr>
          <a:xfrm>
            <a:off x="9740900" y="3454057"/>
            <a:ext cx="2095500" cy="2504378"/>
          </a:xfrm>
          <a:prstGeom prst="rect">
            <a:avLst/>
          </a:prstGeom>
        </p:spPr>
      </p:pic>
      <p:sp>
        <p:nvSpPr>
          <p:cNvPr id="5" name="Right Arrow 4"/>
          <p:cNvSpPr/>
          <p:nvPr/>
        </p:nvSpPr>
        <p:spPr>
          <a:xfrm>
            <a:off x="1457500" y="2788133"/>
            <a:ext cx="718457"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TextBox 5"/>
          <p:cNvSpPr txBox="1"/>
          <p:nvPr/>
        </p:nvSpPr>
        <p:spPr>
          <a:xfrm>
            <a:off x="2369922" y="2788133"/>
            <a:ext cx="2492990" cy="369332"/>
          </a:xfrm>
          <a:prstGeom prst="rect">
            <a:avLst/>
          </a:prstGeom>
          <a:noFill/>
        </p:spPr>
        <p:txBody>
          <a:bodyPr wrap="none" rtlCol="0">
            <a:spAutoFit/>
          </a:bodyPr>
          <a:lstStyle/>
          <a:p>
            <a:r>
              <a:rPr kumimoji="1" lang="ja-JP" altLang="en-US" smtClean="0"/>
              <a:t>じゃあ何が新しいのか</a:t>
            </a:r>
            <a:endParaRPr kumimoji="1" lang="ja-JP" altLang="en-US"/>
          </a:p>
        </p:txBody>
      </p:sp>
    </p:spTree>
    <p:extLst>
      <p:ext uri="{BB962C8B-B14F-4D97-AF65-F5344CB8AC3E}">
        <p14:creationId xmlns:p14="http://schemas.microsoft.com/office/powerpoint/2010/main" val="831661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smtClean="0"/>
              <a:t>Experience Replay</a:t>
            </a:r>
            <a:endParaRPr kumimoji="1" lang="ja-JP" altLang="en-US" dirty="0"/>
          </a:p>
        </p:txBody>
      </p:sp>
      <p:sp>
        <p:nvSpPr>
          <p:cNvPr id="3" name="Content Placeholder 2"/>
          <p:cNvSpPr>
            <a:spLocks noGrp="1"/>
          </p:cNvSpPr>
          <p:nvPr>
            <p:ph idx="1"/>
          </p:nvPr>
        </p:nvSpPr>
        <p:spPr/>
        <p:txBody>
          <a:bodyPr>
            <a:normAutofit/>
          </a:bodyPr>
          <a:lstStyle/>
          <a:p>
            <a:pPr marL="0" indent="0">
              <a:buNone/>
            </a:pPr>
            <a:r>
              <a:rPr lang="ja-JP" altLang="en-US" dirty="0" smtClean="0">
                <a:latin typeface="+mn-ea"/>
              </a:rPr>
              <a:t>強化学習</a:t>
            </a:r>
            <a:r>
              <a:rPr lang="en-US" altLang="ja-JP" dirty="0" smtClean="0">
                <a:latin typeface="+mn-ea"/>
              </a:rPr>
              <a:t> × DNN </a:t>
            </a:r>
            <a:r>
              <a:rPr lang="ja-JP" altLang="en-US" dirty="0" smtClean="0">
                <a:latin typeface="+mn-ea"/>
              </a:rPr>
              <a:t>の難しさ</a:t>
            </a:r>
            <a:endParaRPr lang="en-US" altLang="ja-JP" dirty="0">
              <a:latin typeface="+mn-ea"/>
            </a:endParaRPr>
          </a:p>
          <a:p>
            <a:pPr marL="85752"/>
            <a:r>
              <a:rPr lang="en-US" altLang="ja-JP" dirty="0" smtClean="0">
                <a:latin typeface="+mn-ea"/>
              </a:rPr>
              <a:t>DNN</a:t>
            </a:r>
            <a:r>
              <a:rPr lang="ja-JP" altLang="en-US" dirty="0" smtClean="0">
                <a:latin typeface="+mn-ea"/>
              </a:rPr>
              <a:t>を学習させる際、データサンプルは</a:t>
            </a:r>
            <a:r>
              <a:rPr lang="en-US" altLang="ja-JP" dirty="0" err="1" smtClean="0"/>
              <a:t>i.i.d</a:t>
            </a:r>
            <a:r>
              <a:rPr lang="en-US" altLang="ja-JP" dirty="0" smtClean="0"/>
              <a:t>.</a:t>
            </a:r>
            <a:r>
              <a:rPr lang="ja-JP" altLang="en-US" dirty="0" smtClean="0">
                <a:latin typeface="+mn-ea"/>
              </a:rPr>
              <a:t>である必要</a:t>
            </a:r>
            <a:endParaRPr lang="en-US" altLang="ja-JP" dirty="0">
              <a:latin typeface="+mn-ea"/>
            </a:endParaRPr>
          </a:p>
          <a:p>
            <a:pPr marL="124020" lvl="1" indent="0">
              <a:buNone/>
            </a:pPr>
            <a:r>
              <a:rPr lang="ja-JP" altLang="en-US" dirty="0" smtClean="0">
                <a:latin typeface="+mn-ea"/>
              </a:rPr>
              <a:t>→</a:t>
            </a:r>
            <a:r>
              <a:rPr lang="en-US" altLang="ja-JP" dirty="0" smtClean="0">
                <a:latin typeface="+mn-ea"/>
              </a:rPr>
              <a:t> But! </a:t>
            </a:r>
            <a:r>
              <a:rPr lang="ja-JP" altLang="en-US" dirty="0" smtClean="0">
                <a:latin typeface="+mn-ea"/>
              </a:rPr>
              <a:t>強化学習では、</a:t>
            </a:r>
            <a:endParaRPr lang="en-US" altLang="ja-JP" dirty="0" smtClean="0">
              <a:latin typeface="+mn-ea"/>
            </a:endParaRPr>
          </a:p>
          <a:p>
            <a:pPr marL="525780" lvl="2"/>
            <a:r>
              <a:rPr lang="ja-JP" altLang="en-US" dirty="0" smtClean="0">
                <a:latin typeface="+mn-ea"/>
              </a:rPr>
              <a:t>似た</a:t>
            </a:r>
            <a:r>
              <a:rPr lang="ja-JP" altLang="en-US" dirty="0">
                <a:latin typeface="+mn-ea"/>
              </a:rPr>
              <a:t>ような</a:t>
            </a:r>
            <a:r>
              <a:rPr lang="ja-JP" altLang="en-US" dirty="0" smtClean="0">
                <a:latin typeface="+mn-ea"/>
              </a:rPr>
              <a:t>状態入力が続く</a:t>
            </a:r>
            <a:r>
              <a:rPr lang="en-US" altLang="ja-JP" dirty="0" smtClean="0">
                <a:latin typeface="+mn-ea"/>
              </a:rPr>
              <a:t> (</a:t>
            </a:r>
            <a:r>
              <a:rPr lang="ja-JP" altLang="en-US" dirty="0" smtClean="0">
                <a:latin typeface="+mn-ea"/>
              </a:rPr>
              <a:t>入力に相関）</a:t>
            </a:r>
            <a:endParaRPr lang="en-US" altLang="ja-JP" dirty="0" smtClean="0">
              <a:latin typeface="+mn-ea"/>
            </a:endParaRPr>
          </a:p>
          <a:p>
            <a:pPr marL="525780" lvl="2"/>
            <a:r>
              <a:rPr lang="ja-JP" altLang="en-US" dirty="0" smtClean="0">
                <a:latin typeface="+mn-ea"/>
              </a:rPr>
              <a:t>ゲームの進行状況によるサンプルの</a:t>
            </a:r>
            <a:r>
              <a:rPr lang="en-US" altLang="ja-JP" dirty="0" smtClean="0">
                <a:latin typeface="+mn-ea"/>
              </a:rPr>
              <a:t>distribution</a:t>
            </a:r>
            <a:r>
              <a:rPr lang="ja-JP" altLang="en-US" dirty="0">
                <a:latin typeface="+mn-ea"/>
              </a:rPr>
              <a:t>の</a:t>
            </a:r>
            <a:r>
              <a:rPr lang="ja-JP" altLang="en-US" dirty="0" smtClean="0">
                <a:latin typeface="+mn-ea"/>
              </a:rPr>
              <a:t>変化</a:t>
            </a:r>
            <a:endParaRPr lang="en-US" altLang="ja-JP" dirty="0" smtClean="0">
              <a:latin typeface="+mn-ea"/>
            </a:endParaRPr>
          </a:p>
          <a:p>
            <a:pPr marL="711540" lvl="4"/>
            <a:r>
              <a:rPr lang="ja-JP" altLang="en-US" sz="1600" dirty="0" smtClean="0">
                <a:solidFill>
                  <a:schemeClr val="tx1"/>
                </a:solidFill>
                <a:latin typeface="+mn-ea"/>
              </a:rPr>
              <a:t>一度覚えたことを忘れてしまう</a:t>
            </a:r>
            <a:endParaRPr lang="en-US" altLang="ja-JP" sz="1600" dirty="0" smtClean="0">
              <a:solidFill>
                <a:schemeClr val="tx1"/>
              </a:solidFill>
              <a:latin typeface="+mn-ea"/>
            </a:endParaRPr>
          </a:p>
          <a:p>
            <a:endParaRPr lang="en-US" altLang="ja-JP" sz="1800" i="1" dirty="0" smtClean="0">
              <a:solidFill>
                <a:schemeClr val="tx1"/>
              </a:solidFill>
              <a:latin typeface="Cambria Math" charset="0"/>
            </a:endParaRPr>
          </a:p>
          <a:p>
            <a:r>
              <a:rPr lang="ja-JP" altLang="en-US" dirty="0" smtClean="0">
                <a:solidFill>
                  <a:schemeClr val="tx1"/>
                </a:solidFill>
              </a:rPr>
              <a:t>そもそも学習に大量サンプル必要</a:t>
            </a:r>
            <a:endParaRPr lang="en-US" altLang="ja-JP" dirty="0" smtClean="0">
              <a:solidFill>
                <a:schemeClr val="tx1"/>
              </a:solidFill>
            </a:endParaRPr>
          </a:p>
          <a:p>
            <a:pPr lvl="1"/>
            <a:r>
              <a:rPr lang="ja-JP" altLang="en-US" dirty="0" smtClean="0">
                <a:solidFill>
                  <a:schemeClr val="tx1"/>
                </a:solidFill>
              </a:rPr>
              <a:t>環境とのインタラクションを何度もしなければならない</a:t>
            </a:r>
            <a:endParaRPr lang="en-US" altLang="ja-JP" dirty="0">
              <a:solidFill>
                <a:schemeClr val="tx1"/>
              </a:solidFill>
            </a:endParaRPr>
          </a:p>
          <a:p>
            <a:endParaRPr kumimoji="1" lang="ja-JP" altLang="en-US" dirty="0"/>
          </a:p>
        </p:txBody>
      </p:sp>
      <p:sp>
        <p:nvSpPr>
          <p:cNvPr id="4" name="TextBox 3"/>
          <p:cNvSpPr txBox="1"/>
          <p:nvPr/>
        </p:nvSpPr>
        <p:spPr>
          <a:xfrm>
            <a:off x="11391900" y="2095500"/>
            <a:ext cx="184731" cy="369332"/>
          </a:xfrm>
          <a:prstGeom prst="rect">
            <a:avLst/>
          </a:prstGeom>
          <a:noFill/>
        </p:spPr>
        <p:txBody>
          <a:bodyPr wrap="none" rtlCol="0">
            <a:spAutoFit/>
          </a:bodyPr>
          <a:lstStyle/>
          <a:p>
            <a:endParaRPr kumimoji="1" lang="ja-JP" altLang="en-US" dirty="0"/>
          </a:p>
        </p:txBody>
      </p:sp>
      <p:sp>
        <p:nvSpPr>
          <p:cNvPr id="7" name="Right Arrow 6"/>
          <p:cNvSpPr/>
          <p:nvPr/>
        </p:nvSpPr>
        <p:spPr>
          <a:xfrm>
            <a:off x="7693660" y="2942630"/>
            <a:ext cx="60706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8488680" y="2942630"/>
            <a:ext cx="2057400" cy="369332"/>
          </a:xfrm>
          <a:prstGeom prst="rect">
            <a:avLst/>
          </a:prstGeom>
          <a:noFill/>
        </p:spPr>
        <p:txBody>
          <a:bodyPr wrap="square" rtlCol="0">
            <a:spAutoFit/>
          </a:bodyPr>
          <a:lstStyle/>
          <a:p>
            <a:r>
              <a:rPr kumimoji="1" lang="ja-JP" altLang="en-US" dirty="0" smtClean="0"/>
              <a:t>学習が不安定</a:t>
            </a:r>
            <a:endParaRPr kumimoji="1" lang="ja-JP" altLang="en-US" dirty="0"/>
          </a:p>
        </p:txBody>
      </p:sp>
      <p:sp>
        <p:nvSpPr>
          <p:cNvPr id="9" name="Right Arrow 8"/>
          <p:cNvSpPr/>
          <p:nvPr/>
        </p:nvSpPr>
        <p:spPr>
          <a:xfrm>
            <a:off x="7693660" y="4336203"/>
            <a:ext cx="607060"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TextBox 9"/>
          <p:cNvSpPr txBox="1"/>
          <p:nvPr/>
        </p:nvSpPr>
        <p:spPr>
          <a:xfrm>
            <a:off x="8473053" y="4204407"/>
            <a:ext cx="2667000" cy="646331"/>
          </a:xfrm>
          <a:prstGeom prst="rect">
            <a:avLst/>
          </a:prstGeom>
          <a:noFill/>
        </p:spPr>
        <p:txBody>
          <a:bodyPr wrap="square" rtlCol="0">
            <a:spAutoFit/>
          </a:bodyPr>
          <a:lstStyle/>
          <a:p>
            <a:r>
              <a:rPr kumimoji="1" lang="ja-JP" altLang="en-US" dirty="0" smtClean="0"/>
              <a:t>サンプルを集めるのに非常に時間がかかる</a:t>
            </a:r>
            <a:endParaRPr kumimoji="1" lang="ja-JP" altLang="en-US" dirty="0"/>
          </a:p>
        </p:txBody>
      </p:sp>
      <p:sp>
        <p:nvSpPr>
          <p:cNvPr id="11" name="TextBox 10"/>
          <p:cNvSpPr txBox="1"/>
          <p:nvPr/>
        </p:nvSpPr>
        <p:spPr>
          <a:xfrm>
            <a:off x="1947540" y="5374513"/>
            <a:ext cx="6878806" cy="646331"/>
          </a:xfrm>
          <a:prstGeom prst="rect">
            <a:avLst/>
          </a:prstGeom>
          <a:noFill/>
        </p:spPr>
        <p:txBody>
          <a:bodyPr wrap="none" rtlCol="0">
            <a:spAutoFit/>
          </a:bodyPr>
          <a:lstStyle/>
          <a:p>
            <a:pPr lvl="1"/>
            <a:r>
              <a:rPr lang="ja-JP" altLang="en-US" dirty="0">
                <a:latin typeface="+mn-ea"/>
              </a:rPr>
              <a:t>どこか</a:t>
            </a:r>
            <a:r>
              <a:rPr lang="en-US" altLang="ja-JP" dirty="0">
                <a:latin typeface="+mn-ea"/>
              </a:rPr>
              <a:t>(</a:t>
            </a:r>
            <a:r>
              <a:rPr lang="en-US" altLang="ja-JP" dirty="0"/>
              <a:t>Replay buffer</a:t>
            </a:r>
            <a:r>
              <a:rPr lang="en-US" altLang="ja-JP" dirty="0">
                <a:latin typeface="+mn-ea"/>
              </a:rPr>
              <a:t>)</a:t>
            </a:r>
            <a:r>
              <a:rPr lang="ja-JP" altLang="en-US" dirty="0" smtClean="0">
                <a:latin typeface="+mn-ea"/>
              </a:rPr>
              <a:t>に経験をサンプル</a:t>
            </a:r>
            <a:r>
              <a:rPr kumimoji="1" lang="ja-JP" altLang="en-US" dirty="0" smtClean="0"/>
              <a:t>保存</a:t>
            </a:r>
            <a:r>
              <a:rPr kumimoji="1" lang="ja-JP" altLang="en-US" dirty="0"/>
              <a:t>しておいて</a:t>
            </a:r>
            <a:r>
              <a:rPr kumimoji="1" lang="ja-JP" altLang="en-US" dirty="0" smtClean="0"/>
              <a:t>、</a:t>
            </a:r>
            <a:endParaRPr kumimoji="1" lang="en-US" altLang="ja-JP" dirty="0" smtClean="0"/>
          </a:p>
          <a:p>
            <a:pPr lvl="1"/>
            <a:r>
              <a:rPr kumimoji="1" lang="ja-JP" altLang="en-US" dirty="0" smtClean="0"/>
              <a:t>更新</a:t>
            </a:r>
            <a:r>
              <a:rPr kumimoji="1" lang="ja-JP" altLang="en-US" dirty="0"/>
              <a:t>するとき</a:t>
            </a:r>
            <a:r>
              <a:rPr kumimoji="1" lang="ja-JP" altLang="en-US" dirty="0" smtClean="0"/>
              <a:t>はそこから確率的に取り出して</a:t>
            </a:r>
            <a:r>
              <a:rPr kumimoji="1" lang="ja-JP" altLang="en-US" dirty="0"/>
              <a:t>更新</a:t>
            </a:r>
            <a:r>
              <a:rPr kumimoji="1" lang="ja-JP" altLang="en-US" dirty="0" smtClean="0"/>
              <a:t>しよう！！</a:t>
            </a:r>
            <a:endParaRPr kumimoji="1" lang="en-US" altLang="ja-JP" dirty="0"/>
          </a:p>
        </p:txBody>
      </p:sp>
      <p:sp>
        <p:nvSpPr>
          <p:cNvPr id="12" name="Right Arrow 11"/>
          <p:cNvSpPr/>
          <p:nvPr/>
        </p:nvSpPr>
        <p:spPr>
          <a:xfrm>
            <a:off x="1367310" y="5374513"/>
            <a:ext cx="688020" cy="555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4"/>
          <p:cNvSpPr txBox="1"/>
          <p:nvPr/>
        </p:nvSpPr>
        <p:spPr>
          <a:xfrm>
            <a:off x="9192215" y="5714723"/>
            <a:ext cx="2707729" cy="369332"/>
          </a:xfrm>
          <a:prstGeom prst="rect">
            <a:avLst/>
          </a:prstGeom>
          <a:noFill/>
        </p:spPr>
        <p:txBody>
          <a:bodyPr wrap="none" rtlCol="0">
            <a:spAutoFit/>
          </a:bodyPr>
          <a:lstStyle/>
          <a:p>
            <a:r>
              <a:rPr kumimoji="1" lang="en-US" altLang="ja-JP" dirty="0" smtClean="0"/>
              <a:t>Off-policy</a:t>
            </a:r>
            <a:r>
              <a:rPr kumimoji="1" lang="ja-JP" altLang="en-US" dirty="0" smtClean="0"/>
              <a:t>にのみ適用可能</a:t>
            </a:r>
            <a:endParaRPr kumimoji="1" lang="ja-JP" altLang="en-US" dirty="0"/>
          </a:p>
        </p:txBody>
      </p:sp>
    </p:spTree>
    <p:extLst>
      <p:ext uri="{BB962C8B-B14F-4D97-AF65-F5344CB8AC3E}">
        <p14:creationId xmlns:p14="http://schemas.microsoft.com/office/powerpoint/2010/main" val="1853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Value based or Policy based</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058400" cy="4750143"/>
              </a:xfrm>
            </p:spPr>
            <p:txBody>
              <a:bodyPr>
                <a:normAutofit/>
              </a:bodyPr>
              <a:lstStyle/>
              <a:p>
                <a:r>
                  <a:rPr lang="en-US" altLang="ja-JP" dirty="0" smtClean="0"/>
                  <a:t>Value-based</a:t>
                </a:r>
                <a:endParaRPr kumimoji="1" lang="ja-JP" altLang="en-US" dirty="0" smtClean="0"/>
              </a:p>
              <a:p>
                <a:pPr lvl="1"/>
                <a:r>
                  <a:rPr kumimoji="1" lang="ja-JP" altLang="en-US" sz="2000" dirty="0" smtClean="0"/>
                  <a:t>価値関数を学習</a:t>
                </a:r>
                <a:r>
                  <a:rPr kumimoji="1" lang="en-US" altLang="ja-JP" sz="2000" dirty="0" smtClean="0"/>
                  <a:t>,  </a:t>
                </a:r>
                <a:r>
                  <a:rPr lang="en-US" altLang="ja-JP" sz="2000" dirty="0" smtClean="0"/>
                  <a:t>Implicit</a:t>
                </a:r>
                <a:r>
                  <a:rPr lang="ja-JP" altLang="en-US" sz="2000" dirty="0" smtClean="0"/>
                  <a:t>な方策を利用</a:t>
                </a:r>
              </a:p>
              <a:p>
                <a:pPr lvl="1"/>
                <a:r>
                  <a:rPr lang="en-US" altLang="ja-JP" sz="2000" dirty="0"/>
                  <a:t>Ex. TD-learning (</a:t>
                </a:r>
                <a:r>
                  <a:rPr lang="en-US" altLang="ja-JP" sz="2000" dirty="0" err="1"/>
                  <a:t>Sarsa</a:t>
                </a:r>
                <a:r>
                  <a:rPr lang="en-US" altLang="ja-JP" sz="2000" dirty="0"/>
                  <a:t>, Q-learning, TD(</a:t>
                </a:r>
                <a14:m>
                  <m:oMath xmlns:m="http://schemas.openxmlformats.org/officeDocument/2006/math">
                    <m:r>
                      <a:rPr lang="en-US" altLang="ja-JP" sz="2000" i="1">
                        <a:latin typeface="Cambria Math" charset="0"/>
                      </a:rPr>
                      <m:t>𝜆</m:t>
                    </m:r>
                  </m:oMath>
                </a14:m>
                <a:r>
                  <a:rPr lang="en-US" altLang="ja-JP" sz="2000" dirty="0"/>
                  <a:t>))</a:t>
                </a:r>
              </a:p>
              <a:p>
                <a:r>
                  <a:rPr lang="en-US" altLang="ja-JP" dirty="0" smtClean="0">
                    <a:solidFill>
                      <a:srgbClr val="FF0000"/>
                    </a:solidFill>
                  </a:rPr>
                  <a:t>Policy-based	</a:t>
                </a:r>
              </a:p>
              <a:p>
                <a:pPr lvl="1"/>
                <a:r>
                  <a:rPr lang="ja-JP" altLang="en-US" sz="2000" dirty="0" smtClean="0"/>
                  <a:t>価値関数を学習せず</a:t>
                </a:r>
                <a:r>
                  <a:rPr lang="en-US" altLang="ja-JP" sz="2000" dirty="0" smtClean="0"/>
                  <a:t>, </a:t>
                </a:r>
                <a:r>
                  <a:rPr lang="ja-JP" altLang="en-US" sz="2000" dirty="0" smtClean="0"/>
                  <a:t>方策を直接学習する</a:t>
                </a:r>
                <a:endParaRPr lang="en-US" altLang="ja-JP" sz="2000" dirty="0" smtClean="0"/>
              </a:p>
              <a:p>
                <a:pPr lvl="1"/>
                <a:r>
                  <a:rPr lang="en-US" altLang="ja-JP" sz="2000" dirty="0" smtClean="0"/>
                  <a:t>Ex. REINFORCE, Guided policy search</a:t>
                </a:r>
                <a:endParaRPr lang="ja-JP" altLang="en-US" sz="2000" dirty="0" smtClean="0"/>
              </a:p>
              <a:p>
                <a:r>
                  <a:rPr lang="en-US" altLang="ja-JP" dirty="0" smtClean="0">
                    <a:solidFill>
                      <a:srgbClr val="FF0000"/>
                    </a:solidFill>
                  </a:rPr>
                  <a:t>Actor-Critic</a:t>
                </a:r>
                <a:endParaRPr lang="en-US" altLang="ja-JP" dirty="0">
                  <a:solidFill>
                    <a:srgbClr val="FF0000"/>
                  </a:solidFill>
                </a:endParaRPr>
              </a:p>
              <a:p>
                <a:pPr lvl="1"/>
                <a:r>
                  <a:rPr lang="ja-JP" altLang="en-US" sz="2000" dirty="0" smtClean="0"/>
                  <a:t>価値関数を学習し、それをもとに方策も学習</a:t>
                </a:r>
                <a:endParaRPr lang="en-US" altLang="ja-JP" sz="2000" dirty="0" smtClean="0"/>
              </a:p>
              <a:p>
                <a:pPr lvl="1"/>
                <a:r>
                  <a:rPr kumimoji="1" lang="en-US" altLang="ja-JP" sz="2000" dirty="0" smtClean="0"/>
                  <a:t>Ex. DDPG, </a:t>
                </a:r>
                <a:endParaRPr kumimoji="1" lang="ja-JP" altLang="en-US" sz="2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4750143"/>
              </a:xfrm>
              <a:blipFill rotWithShape="0">
                <a:blip r:embed="rId2"/>
                <a:stretch>
                  <a:fillRect t="-64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5185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Explicit </a:t>
            </a:r>
            <a:r>
              <a:rPr lang="en-US" altLang="ja-JP" dirty="0" smtClean="0"/>
              <a:t>Policy</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ja-JP" dirty="0" smtClean="0"/>
                  <a:t>Value-based</a:t>
                </a:r>
              </a:p>
              <a:p>
                <a:pPr lvl="1"/>
                <a:r>
                  <a:rPr lang="en-US" altLang="ja-JP" dirty="0" smtClean="0"/>
                  <a:t>Implicit</a:t>
                </a:r>
                <a:r>
                  <a:rPr lang="ja-JP" altLang="en-US" dirty="0"/>
                  <a:t>な</a:t>
                </a:r>
                <a:r>
                  <a:rPr lang="ja-JP" altLang="en-US" dirty="0" smtClean="0"/>
                  <a:t>方策</a:t>
                </a:r>
                <a:r>
                  <a:rPr lang="en-US" altLang="ja-JP" dirty="0" smtClean="0"/>
                  <a:t> ex. Q-learning </a:t>
                </a:r>
                <a14:m>
                  <m:oMath xmlns:m="http://schemas.openxmlformats.org/officeDocument/2006/math">
                    <m:func>
                      <m:funcPr>
                        <m:ctrlPr>
                          <a:rPr lang="en-US" altLang="ja-JP" i="1">
                            <a:latin typeface="Cambria Math" charset="0"/>
                          </a:rPr>
                        </m:ctrlPr>
                      </m:funcPr>
                      <m:fName>
                        <m:r>
                          <a:rPr lang="en-US" altLang="ja-JP" i="1">
                            <a:latin typeface="Cambria Math" charset="0"/>
                          </a:rPr>
                          <m:t>𝜋</m:t>
                        </m:r>
                        <m:d>
                          <m:dPr>
                            <m:ctrlPr>
                              <a:rPr lang="en-US" altLang="ja-JP" i="1">
                                <a:latin typeface="Cambria Math" charset="0"/>
                              </a:rPr>
                            </m:ctrlPr>
                          </m:dPr>
                          <m:e>
                            <m:r>
                              <a:rPr lang="en-US" altLang="ja-JP" i="1">
                                <a:latin typeface="Cambria Math" charset="0"/>
                              </a:rPr>
                              <m:t>𝑠</m:t>
                            </m:r>
                          </m:e>
                        </m:d>
                        <m:r>
                          <a:rPr lang="en-US" altLang="ja-JP" i="1">
                            <a:latin typeface="Cambria Math" charset="0"/>
                          </a:rPr>
                          <m:t>= </m:t>
                        </m:r>
                        <m:r>
                          <m:rPr>
                            <m:sty m:val="p"/>
                          </m:rPr>
                          <a:rPr lang="en-US" altLang="ja-JP">
                            <a:latin typeface="Cambria Math" charset="0"/>
                          </a:rPr>
                          <m:t>arg</m:t>
                        </m:r>
                      </m:fName>
                      <m:e>
                        <m:func>
                          <m:funcPr>
                            <m:ctrlPr>
                              <a:rPr lang="en-US" altLang="ja-JP" i="1">
                                <a:latin typeface="Cambria Math" charset="0"/>
                              </a:rPr>
                            </m:ctrlPr>
                          </m:funcPr>
                          <m:fName>
                            <m:limLow>
                              <m:limLowPr>
                                <m:ctrlPr>
                                  <a:rPr lang="en-US" altLang="ja-JP" i="1">
                                    <a:latin typeface="Cambria Math" charset="0"/>
                                  </a:rPr>
                                </m:ctrlPr>
                              </m:limLowPr>
                              <m:e>
                                <m:r>
                                  <m:rPr>
                                    <m:sty m:val="p"/>
                                  </m:rPr>
                                  <a:rPr lang="en-US" altLang="ja-JP">
                                    <a:latin typeface="Cambria Math" charset="0"/>
                                  </a:rPr>
                                  <m:t>max</m:t>
                                </m:r>
                              </m:e>
                              <m:lim>
                                <m:r>
                                  <a:rPr lang="en-US" altLang="ja-JP" i="1">
                                    <a:latin typeface="Cambria Math" charset="0"/>
                                  </a:rPr>
                                  <m:t>𝑎</m:t>
                                </m:r>
                              </m:lim>
                            </m:limLow>
                          </m:fName>
                          <m:e>
                            <m:r>
                              <a:rPr lang="en-US" altLang="ja-JP" i="1">
                                <a:latin typeface="Cambria Math" charset="0"/>
                              </a:rPr>
                              <m:t>𝑄</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i="1">
                                    <a:latin typeface="Cambria Math" charset="0"/>
                                  </a:rPr>
                                  <m:t>𝑎</m:t>
                                </m:r>
                              </m:e>
                            </m:d>
                          </m:e>
                        </m:func>
                      </m:e>
                    </m:func>
                  </m:oMath>
                </a14:m>
                <a:endParaRPr lang="en-US" altLang="ja-JP" dirty="0" smtClean="0"/>
              </a:p>
              <a:p>
                <a:pPr marL="144000" indent="0">
                  <a:buNone/>
                </a:pPr>
                <a:r>
                  <a:rPr lang="ja-JP" altLang="en-US" dirty="0" smtClean="0"/>
                  <a:t>→</a:t>
                </a:r>
                <a:r>
                  <a:rPr lang="en-US" altLang="ja-JP" dirty="0" smtClean="0"/>
                  <a:t> </a:t>
                </a:r>
                <a14:m>
                  <m:oMath xmlns:m="http://schemas.openxmlformats.org/officeDocument/2006/math">
                    <m:r>
                      <a:rPr lang="ja-JP" altLang="en-US" i="1">
                        <a:latin typeface="Cambria Math" charset="0"/>
                      </a:rPr>
                      <m:t>行動</m:t>
                    </m:r>
                    <m:r>
                      <a:rPr lang="en-US" altLang="ja-JP" i="1">
                        <a:latin typeface="Cambria Math" charset="0"/>
                      </a:rPr>
                      <m:t>𝑎</m:t>
                    </m:r>
                    <m:r>
                      <a:rPr lang="en-US" altLang="ja-JP" i="1">
                        <a:latin typeface="Cambria Math" charset="0"/>
                      </a:rPr>
                      <m:t> </m:t>
                    </m:r>
                  </m:oMath>
                </a14:m>
                <a:r>
                  <a:rPr lang="ja-JP" altLang="en-US" dirty="0"/>
                  <a:t>の取りうる選択肢が非常に多かったら</a:t>
                </a:r>
                <a:r>
                  <a:rPr lang="ja-JP" altLang="en-US" dirty="0" smtClean="0"/>
                  <a:t>？</a:t>
                </a:r>
              </a:p>
              <a:p>
                <a:pPr marL="144000" indent="0">
                  <a:buNone/>
                </a:pPr>
                <a:r>
                  <a:rPr lang="ja-JP" altLang="en-US" dirty="0" smtClean="0"/>
                  <a:t>→</a:t>
                </a:r>
                <a:r>
                  <a:rPr lang="en-US" altLang="ja-JP" dirty="0" smtClean="0"/>
                  <a:t> </a:t>
                </a:r>
                <a:r>
                  <a:rPr lang="ja-JP" altLang="en-US" dirty="0" smtClean="0"/>
                  <a:t>確率的な方策を表現したかったら？</a:t>
                </a:r>
                <a:endParaRPr lang="en-US" altLang="ja-JP" dirty="0" smtClean="0"/>
              </a:p>
              <a:p>
                <a:pPr marL="144000" indent="0">
                  <a:buNone/>
                </a:pPr>
                <a:r>
                  <a:rPr lang="ja-JP" altLang="en-US" dirty="0" smtClean="0"/>
                  <a:t>→</a:t>
                </a:r>
                <a:r>
                  <a:rPr lang="en-US" altLang="ja-JP" dirty="0" smtClean="0"/>
                  <a:t> </a:t>
                </a:r>
                <a:r>
                  <a:rPr lang="ja-JP" altLang="en-US" dirty="0" smtClean="0"/>
                  <a:t>ロボットの制御みたいに連続値</a:t>
                </a:r>
                <a:r>
                  <a:rPr lang="ja-JP" altLang="en-US" dirty="0"/>
                  <a:t>を</a:t>
                </a:r>
                <a:r>
                  <a:rPr lang="ja-JP" altLang="en-US" dirty="0" smtClean="0"/>
                  <a:t>扱いたかったら？</a:t>
                </a:r>
                <a:endParaRPr lang="en-US" altLang="ja-JP" dirty="0"/>
              </a:p>
              <a:p>
                <a:endParaRPr lang="en-US" altLang="ja-JP" dirty="0" smtClean="0"/>
              </a:p>
              <a:p>
                <a:pPr marL="144000" indent="0">
                  <a:buNone/>
                </a:pP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 t="-679"/>
                </a:stretch>
              </a:blipFill>
            </p:spPr>
            <p:txBody>
              <a:bodyPr/>
              <a:lstStyle/>
              <a:p>
                <a:r>
                  <a:rPr lang="ja-JP" altLang="en-US">
                    <a:noFill/>
                  </a:rPr>
                  <a:t> </a:t>
                </a:r>
              </a:p>
            </p:txBody>
          </p:sp>
        </mc:Fallback>
      </mc:AlternateContent>
      <p:grpSp>
        <p:nvGrpSpPr>
          <p:cNvPr id="7" name="Group 6"/>
          <p:cNvGrpSpPr/>
          <p:nvPr/>
        </p:nvGrpSpPr>
        <p:grpSpPr>
          <a:xfrm>
            <a:off x="3759200" y="4172625"/>
            <a:ext cx="3363588" cy="400110"/>
            <a:chOff x="1612900" y="2317234"/>
            <a:chExt cx="3363588" cy="400110"/>
          </a:xfrm>
        </p:grpSpPr>
        <p:sp>
          <p:nvSpPr>
            <p:cNvPr id="4" name="Right Arrow 3"/>
            <p:cNvSpPr/>
            <p:nvPr/>
          </p:nvSpPr>
          <p:spPr>
            <a:xfrm>
              <a:off x="1612900" y="2362200"/>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mc:AlternateContent xmlns:mc="http://schemas.openxmlformats.org/markup-compatibility/2006" xmlns:a14="http://schemas.microsoft.com/office/drawing/2010/main">
          <mc:Choice Requires="a14">
            <p:sp>
              <p:nvSpPr>
                <p:cNvPr id="5" name="TextBox 4"/>
                <p:cNvSpPr txBox="1"/>
                <p:nvPr/>
              </p:nvSpPr>
              <p:spPr>
                <a:xfrm>
                  <a:off x="2501900" y="2317234"/>
                  <a:ext cx="2474588" cy="400110"/>
                </a:xfrm>
                <a:prstGeom prst="rect">
                  <a:avLst/>
                </a:prstGeom>
                <a:noFill/>
              </p:spPr>
              <p:txBody>
                <a:bodyPr wrap="none" rtlCol="0">
                  <a:spAutoFit/>
                </a:bodyPr>
                <a:lstStyle/>
                <a:p>
                  <a14:m>
                    <m:oMath xmlns:m="http://schemas.openxmlformats.org/officeDocument/2006/math">
                      <m:r>
                        <a:rPr lang="en-US" altLang="ja-JP" sz="2000" i="1">
                          <a:latin typeface="Cambria Math" charset="0"/>
                        </a:rPr>
                        <m:t>𝜋</m:t>
                      </m:r>
                      <m:d>
                        <m:dPr>
                          <m:ctrlPr>
                            <a:rPr lang="en-US" altLang="ja-JP" sz="2000" i="1">
                              <a:latin typeface="Cambria Math" charset="0"/>
                            </a:rPr>
                          </m:ctrlPr>
                        </m:dPr>
                        <m:e>
                          <m:r>
                            <a:rPr lang="en-US" altLang="ja-JP" sz="2000" i="1">
                              <a:latin typeface="Cambria Math" charset="0"/>
                            </a:rPr>
                            <m:t>𝑠</m:t>
                          </m:r>
                        </m:e>
                      </m:d>
                      <m:r>
                        <a:rPr lang="ja-JP" altLang="en-US" sz="2000" i="1">
                          <a:latin typeface="Cambria Math" charset="0"/>
                        </a:rPr>
                        <m:t>を</m:t>
                      </m:r>
                    </m:oMath>
                  </a14:m>
                  <a:r>
                    <a:rPr lang="ja-JP" altLang="en-US" sz="2000" dirty="0">
                      <a:latin typeface="+mn-ea"/>
                    </a:rPr>
                    <a:t>明示的に</a:t>
                  </a:r>
                  <a:r>
                    <a:rPr lang="ja-JP" altLang="en-US" sz="2000" dirty="0" smtClean="0">
                      <a:latin typeface="+mn-ea"/>
                    </a:rPr>
                    <a:t>導入</a:t>
                  </a:r>
                  <a:endParaRPr lang="en-US" altLang="ja-JP" sz="2000" dirty="0">
                    <a:latin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01900" y="2317234"/>
                  <a:ext cx="2474588" cy="400110"/>
                </a:xfrm>
                <a:prstGeom prst="rect">
                  <a:avLst/>
                </a:prstGeom>
                <a:blipFill rotWithShape="0">
                  <a:blip r:embed="rId3"/>
                  <a:stretch>
                    <a:fillRect t="-7576" r="-2222" b="-25758"/>
                  </a:stretch>
                </a:blipFill>
              </p:spPr>
              <p:txBody>
                <a:bodyPr/>
                <a:lstStyle/>
                <a:p>
                  <a:r>
                    <a:rPr lang="ja-JP" altLang="en-US">
                      <a:noFill/>
                    </a:rPr>
                    <a:t> </a:t>
                  </a:r>
                </a:p>
              </p:txBody>
            </p:sp>
          </mc:Fallback>
        </mc:AlternateContent>
      </p:grpSp>
      <p:sp>
        <p:nvSpPr>
          <p:cNvPr id="8" name="TextBox 7"/>
          <p:cNvSpPr txBox="1"/>
          <p:nvPr/>
        </p:nvSpPr>
        <p:spPr>
          <a:xfrm>
            <a:off x="7749042" y="4372680"/>
            <a:ext cx="2357120" cy="1200329"/>
          </a:xfrm>
          <a:prstGeom prst="rect">
            <a:avLst/>
          </a:prstGeom>
          <a:noFill/>
        </p:spPr>
        <p:txBody>
          <a:bodyPr wrap="none" rtlCol="0">
            <a:spAutoFit/>
          </a:bodyPr>
          <a:lstStyle/>
          <a:p>
            <a:r>
              <a:rPr kumimoji="1" lang="en-US" altLang="ja-JP" dirty="0"/>
              <a:t>Policy gradient </a:t>
            </a:r>
            <a:r>
              <a:rPr kumimoji="1" lang="en-US" altLang="ja-JP" dirty="0" smtClean="0"/>
              <a:t>method</a:t>
            </a:r>
          </a:p>
          <a:p>
            <a:r>
              <a:rPr kumimoji="1" lang="en-US" altLang="ja-JP" dirty="0" smtClean="0"/>
              <a:t>Guided policy search</a:t>
            </a:r>
          </a:p>
          <a:p>
            <a:r>
              <a:rPr kumimoji="1" lang="is-IS" altLang="ja-JP" dirty="0" smtClean="0"/>
              <a:t>.. </a:t>
            </a:r>
            <a:r>
              <a:rPr kumimoji="1" lang="en-US" altLang="ja-JP" dirty="0" smtClean="0"/>
              <a:t>E</a:t>
            </a:r>
            <a:r>
              <a:rPr kumimoji="1" lang="is-IS" altLang="ja-JP" dirty="0" smtClean="0"/>
              <a:t>tc.</a:t>
            </a:r>
          </a:p>
          <a:p>
            <a:endParaRPr kumimoji="1" lang="ja-JP" altLang="en-US" dirty="0"/>
          </a:p>
        </p:txBody>
      </p:sp>
    </p:spTree>
    <p:extLst>
      <p:ext uri="{BB962C8B-B14F-4D97-AF65-F5344CB8AC3E}">
        <p14:creationId xmlns:p14="http://schemas.microsoft.com/office/powerpoint/2010/main" val="583342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Explicit Policy</a:t>
            </a:r>
            <a:endParaRPr kumimoji="1" lang="ja-JP" altLang="en-US" dirty="0"/>
          </a:p>
        </p:txBody>
      </p:sp>
      <p:sp>
        <p:nvSpPr>
          <p:cNvPr id="3" name="Content Placeholder 2"/>
          <p:cNvSpPr>
            <a:spLocks noGrp="1"/>
          </p:cNvSpPr>
          <p:nvPr>
            <p:ph idx="1"/>
          </p:nvPr>
        </p:nvSpPr>
        <p:spPr/>
        <p:txBody>
          <a:bodyPr/>
          <a:lstStyle/>
          <a:p>
            <a:r>
              <a:rPr lang="en-US" altLang="ja-JP" dirty="0" smtClean="0"/>
              <a:t>Advantages:</a:t>
            </a:r>
          </a:p>
          <a:p>
            <a:pPr lvl="1"/>
            <a:r>
              <a:rPr lang="ja-JP" altLang="en-US" dirty="0" smtClean="0"/>
              <a:t>収束しやすい</a:t>
            </a:r>
          </a:p>
          <a:p>
            <a:pPr lvl="1"/>
            <a:r>
              <a:rPr lang="ja-JP" altLang="en-US" dirty="0" smtClean="0"/>
              <a:t>連続空間、高次元空間に適用可能</a:t>
            </a:r>
          </a:p>
          <a:p>
            <a:pPr lvl="1"/>
            <a:r>
              <a:rPr lang="ja-JP" altLang="en-US" dirty="0" smtClean="0"/>
              <a:t>デモンストレーションから学習することも可能</a:t>
            </a:r>
          </a:p>
          <a:p>
            <a:pPr lvl="1"/>
            <a:r>
              <a:rPr lang="ja-JP" altLang="en-US" dirty="0" smtClean="0"/>
              <a:t>探索を直接的にコントロールできる</a:t>
            </a:r>
          </a:p>
          <a:p>
            <a:pPr lvl="1"/>
            <a:r>
              <a:rPr lang="ja-JP" altLang="en-US" dirty="0" smtClean="0"/>
              <a:t>確率的な方策も学習可能</a:t>
            </a:r>
          </a:p>
          <a:p>
            <a:r>
              <a:rPr lang="en-US" altLang="ja-JP" dirty="0" smtClean="0"/>
              <a:t>Disadvantages</a:t>
            </a:r>
            <a:r>
              <a:rPr lang="en-US" altLang="ja-JP" dirty="0"/>
              <a:t>: </a:t>
            </a:r>
            <a:endParaRPr lang="en-US" altLang="ja-JP" dirty="0" smtClean="0"/>
          </a:p>
          <a:p>
            <a:pPr lvl="1"/>
            <a:r>
              <a:rPr lang="ja-JP" altLang="en-US" dirty="0" smtClean="0"/>
              <a:t>局所解に陥りやすい</a:t>
            </a:r>
          </a:p>
          <a:p>
            <a:pPr lvl="1"/>
            <a:r>
              <a:rPr kumimoji="1" lang="ja-JP" altLang="en-US" dirty="0" smtClean="0"/>
              <a:t>方策の評価の効率が悪いことが</a:t>
            </a:r>
            <a:r>
              <a:rPr kumimoji="1" lang="ja-JP" altLang="en-US" dirty="0" smtClean="0"/>
              <a:t>多い</a:t>
            </a:r>
            <a:endParaRPr kumimoji="1" lang="en-US" altLang="ja-JP" dirty="0" smtClean="0"/>
          </a:p>
          <a:p>
            <a:pPr lvl="1"/>
            <a:endParaRPr lang="en-US" altLang="ja-JP" dirty="0"/>
          </a:p>
          <a:p>
            <a:r>
              <a:rPr kumimoji="1" lang="en-US" altLang="ja-JP" dirty="0" smtClean="0"/>
              <a:t>Policy</a:t>
            </a:r>
            <a:r>
              <a:rPr kumimoji="1" lang="ja-JP" altLang="en-US" dirty="0" smtClean="0"/>
              <a:t>の学習方法は大量にある</a:t>
            </a:r>
            <a:r>
              <a:rPr kumimoji="1" lang="en-US" altLang="ja-JP" dirty="0" smtClean="0"/>
              <a:t> (policy search)</a:t>
            </a:r>
            <a:endParaRPr kumimoji="1" lang="ja-JP" altLang="en-US" dirty="0"/>
          </a:p>
        </p:txBody>
      </p:sp>
    </p:spTree>
    <p:extLst>
      <p:ext uri="{BB962C8B-B14F-4D97-AF65-F5344CB8AC3E}">
        <p14:creationId xmlns:p14="http://schemas.microsoft.com/office/powerpoint/2010/main" val="968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Policy </a:t>
            </a:r>
            <a:r>
              <a:rPr kumimoji="1" lang="en-US" altLang="ja-JP" dirty="0" smtClean="0"/>
              <a:t>Search</a:t>
            </a:r>
            <a:endParaRPr kumimoji="1" lang="ja-JP" altLang="en-US" dirty="0"/>
          </a:p>
        </p:txBody>
      </p:sp>
      <p:pic>
        <p:nvPicPr>
          <p:cNvPr id="6" name="Picture 5"/>
          <p:cNvPicPr>
            <a:picLocks noChangeAspect="1"/>
          </p:cNvPicPr>
          <p:nvPr/>
        </p:nvPicPr>
        <p:blipFill>
          <a:blip r:embed="rId2"/>
          <a:stretch>
            <a:fillRect/>
          </a:stretch>
        </p:blipFill>
        <p:spPr>
          <a:xfrm>
            <a:off x="1313814" y="1358557"/>
            <a:ext cx="9404985" cy="4897977"/>
          </a:xfrm>
          <a:prstGeom prst="rect">
            <a:avLst/>
          </a:prstGeom>
        </p:spPr>
      </p:pic>
    </p:spTree>
    <p:extLst>
      <p:ext uri="{BB962C8B-B14F-4D97-AF65-F5344CB8AC3E}">
        <p14:creationId xmlns:p14="http://schemas.microsoft.com/office/powerpoint/2010/main" val="1955399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Exa</a:t>
            </a:r>
            <a:r>
              <a:rPr lang="en-US" altLang="ja-JP" dirty="0" smtClean="0"/>
              <a:t>mple</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144000" indent="0">
                  <a:buNone/>
                </a:pPr>
                <a:r>
                  <a:rPr kumimoji="1" lang="en-US" altLang="ja-JP" dirty="0" smtClean="0"/>
                  <a:t>Cart pole balancing (</a:t>
                </a:r>
                <a:r>
                  <a:rPr kumimoji="1" lang="en-US" altLang="ja-JP" dirty="0" err="1" smtClean="0"/>
                  <a:t>Mujoco</a:t>
                </a:r>
                <a:r>
                  <a:rPr kumimoji="1" lang="en-US" altLang="ja-JP" dirty="0" smtClean="0"/>
                  <a:t> simulator)</a:t>
                </a:r>
              </a:p>
              <a:p>
                <a:r>
                  <a:rPr kumimoji="1" lang="ja-JP" altLang="en-US" dirty="0" smtClean="0"/>
                  <a:t>目標</a:t>
                </a:r>
                <a:r>
                  <a:rPr lang="en-US" altLang="ja-JP" dirty="0"/>
                  <a:t> </a:t>
                </a:r>
                <a:r>
                  <a:rPr lang="en-US" altLang="ja-JP" dirty="0" smtClean="0"/>
                  <a:t>: </a:t>
                </a:r>
                <a:r>
                  <a:rPr lang="ja-JP" altLang="en-US" dirty="0" smtClean="0"/>
                  <a:t>棒を垂直に維持する</a:t>
                </a:r>
              </a:p>
              <a:p>
                <a:endParaRPr lang="ja-JP" altLang="en-US" dirty="0"/>
              </a:p>
              <a:p>
                <a:r>
                  <a:rPr lang="ja-JP" altLang="en-US" dirty="0" smtClean="0"/>
                  <a:t>状態</a:t>
                </a:r>
                <a:r>
                  <a:rPr lang="en-US" altLang="ja-JP" dirty="0" smtClean="0"/>
                  <a:t> : </a:t>
                </a:r>
                <a:r>
                  <a:rPr lang="ja-JP" altLang="en-US" dirty="0" smtClean="0"/>
                  <a:t>ゲーム画面、もしくは速度、回転角等の物理量</a:t>
                </a:r>
              </a:p>
              <a:p>
                <a:r>
                  <a:rPr lang="ja-JP" altLang="en-US" dirty="0" smtClean="0"/>
                  <a:t>行動</a:t>
                </a:r>
                <a:r>
                  <a:rPr lang="en-US" altLang="ja-JP" dirty="0"/>
                  <a:t> </a:t>
                </a:r>
                <a:r>
                  <a:rPr lang="en-US" altLang="ja-JP" dirty="0" smtClean="0"/>
                  <a:t>: </a:t>
                </a:r>
                <a:r>
                  <a:rPr lang="ja-JP" altLang="en-US" dirty="0" smtClean="0"/>
                  <a:t>入力トルク</a:t>
                </a:r>
              </a:p>
              <a:p>
                <a:r>
                  <a:rPr kumimoji="1" lang="ja-JP" altLang="en-US" dirty="0" smtClean="0"/>
                  <a:t>報酬</a:t>
                </a:r>
                <a:r>
                  <a:rPr kumimoji="1" lang="en-US" altLang="ja-JP" dirty="0" smtClean="0"/>
                  <a:t> :</a:t>
                </a:r>
                <a14:m>
                  <m:oMath xmlns:m="http://schemas.openxmlformats.org/officeDocument/2006/math">
                    <m:func>
                      <m:funcPr>
                        <m:ctrlPr>
                          <a:rPr kumimoji="1" lang="en-US" altLang="ja-JP" b="0" i="1" smtClean="0">
                            <a:latin typeface="Cambria Math" charset="0"/>
                          </a:rPr>
                        </m:ctrlPr>
                      </m:funcPr>
                      <m:fName>
                        <m:r>
                          <m:rPr>
                            <m:sty m:val="p"/>
                          </m:rPr>
                          <a:rPr kumimoji="1" lang="en-US" altLang="ja-JP" b="0" i="0" smtClean="0">
                            <a:latin typeface="Cambria Math" charset="0"/>
                          </a:rPr>
                          <m:t>cos</m:t>
                        </m:r>
                      </m:fName>
                      <m:e>
                        <m:d>
                          <m:dPr>
                            <m:ctrlPr>
                              <a:rPr kumimoji="1" lang="en-US" altLang="ja-JP" b="0" i="1" smtClean="0">
                                <a:latin typeface="Cambria Math" charset="0"/>
                              </a:rPr>
                            </m:ctrlPr>
                          </m:dPr>
                          <m:e>
                            <m:r>
                              <a:rPr kumimoji="1" lang="en-US" altLang="ja-JP" b="0" i="1" smtClean="0">
                                <a:latin typeface="Cambria Math" charset="0"/>
                              </a:rPr>
                              <m:t>𝜃</m:t>
                            </m:r>
                          </m:e>
                        </m:d>
                      </m:e>
                    </m:func>
                    <m:r>
                      <a:rPr kumimoji="1" lang="en-US" altLang="ja-JP" b="0" i="1" smtClean="0">
                        <a:latin typeface="Cambria Math" charset="0"/>
                      </a:rPr>
                      <m:t> (</m:t>
                    </m:r>
                    <m:r>
                      <a:rPr kumimoji="1" lang="en-US" altLang="ja-JP" b="0" i="1" smtClean="0">
                        <a:latin typeface="Cambria Math" charset="0"/>
                      </a:rPr>
                      <m:t>𝜃</m:t>
                    </m:r>
                  </m:oMath>
                </a14:m>
                <a:r>
                  <a:rPr kumimoji="1" lang="en-US" altLang="ja-JP" dirty="0" smtClean="0"/>
                  <a:t> : </a:t>
                </a:r>
                <a:r>
                  <a:rPr kumimoji="1" lang="ja-JP" altLang="en-US" dirty="0" smtClean="0"/>
                  <a:t>棒の角度</a:t>
                </a:r>
                <a:r>
                  <a:rPr kumimoji="1" lang="en-US" altLang="ja-JP" dirty="0" smtClean="0"/>
                  <a:t> )</a:t>
                </a:r>
              </a:p>
              <a:p>
                <a:endParaRPr lang="en-US" altLang="ja-JP" dirty="0"/>
              </a:p>
              <a:p>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 t="-679"/>
                </a:stretch>
              </a:blipFill>
            </p:spPr>
            <p:txBody>
              <a:bodyPr/>
              <a:lstStyle/>
              <a:p>
                <a:r>
                  <a:rPr lang="ja-JP" altLang="en-US">
                    <a:noFill/>
                  </a:rPr>
                  <a:t> </a:t>
                </a:r>
              </a:p>
            </p:txBody>
          </p:sp>
        </mc:Fallback>
      </mc:AlternateContent>
      <p:pic>
        <p:nvPicPr>
          <p:cNvPr id="7" name="Picture 6"/>
          <p:cNvPicPr>
            <a:picLocks noChangeAspect="1"/>
          </p:cNvPicPr>
          <p:nvPr/>
        </p:nvPicPr>
        <p:blipFill>
          <a:blip r:embed="rId3"/>
          <a:stretch>
            <a:fillRect/>
          </a:stretch>
        </p:blipFill>
        <p:spPr>
          <a:xfrm>
            <a:off x="8032750" y="3626525"/>
            <a:ext cx="3373213" cy="2089150"/>
          </a:xfrm>
          <a:prstGeom prst="rect">
            <a:avLst/>
          </a:prstGeom>
        </p:spPr>
      </p:pic>
    </p:spTree>
    <p:extLst>
      <p:ext uri="{BB962C8B-B14F-4D97-AF65-F5344CB8AC3E}">
        <p14:creationId xmlns:p14="http://schemas.microsoft.com/office/powerpoint/2010/main" val="54231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What is Reinforcement Learning</a:t>
            </a:r>
            <a:endParaRPr kumimoji="1" lang="ja-JP" altLang="en-US" dirty="0"/>
          </a:p>
        </p:txBody>
      </p:sp>
      <p:sp>
        <p:nvSpPr>
          <p:cNvPr id="3" name="Content Placeholder 2"/>
          <p:cNvSpPr>
            <a:spLocks noGrp="1"/>
          </p:cNvSpPr>
          <p:nvPr>
            <p:ph idx="1"/>
          </p:nvPr>
        </p:nvSpPr>
        <p:spPr>
          <a:xfrm>
            <a:off x="1097280" y="1383957"/>
            <a:ext cx="10058400" cy="4343743"/>
          </a:xfrm>
        </p:spPr>
        <p:txBody>
          <a:bodyPr>
            <a:normAutofit/>
          </a:bodyPr>
          <a:lstStyle/>
          <a:p>
            <a:pPr marL="108000" indent="0">
              <a:buNone/>
            </a:pPr>
            <a:endParaRPr lang="en-US" altLang="ja-JP" dirty="0" smtClean="0"/>
          </a:p>
          <a:p>
            <a:pPr marL="108000" indent="0">
              <a:buNone/>
            </a:pPr>
            <a:r>
              <a:rPr lang="ja-JP" altLang="en-US" dirty="0" smtClean="0"/>
              <a:t>試行</a:t>
            </a:r>
            <a:r>
              <a:rPr lang="ja-JP" altLang="en-US" dirty="0"/>
              <a:t>錯誤を</a:t>
            </a:r>
            <a:r>
              <a:rPr lang="ja-JP" altLang="en-US" dirty="0" smtClean="0"/>
              <a:t>通じて未知の環境</a:t>
            </a:r>
            <a:r>
              <a:rPr lang="ja-JP" altLang="en-US" dirty="0"/>
              <a:t>に適応する学習制御の</a:t>
            </a:r>
            <a:r>
              <a:rPr lang="ja-JP" altLang="en-US" dirty="0" smtClean="0"/>
              <a:t>枠組</a:t>
            </a:r>
            <a:endParaRPr lang="en-US" altLang="ja-JP" dirty="0" smtClean="0"/>
          </a:p>
          <a:p>
            <a:pPr marL="108000" indent="0">
              <a:buNone/>
            </a:pPr>
            <a:r>
              <a:rPr kumimoji="1" lang="ja-JP" altLang="en-US" dirty="0" smtClean="0"/>
              <a:t>状態入力に対する正しい行動出力を示す教師は存在しないかわりに</a:t>
            </a:r>
            <a:br>
              <a:rPr kumimoji="1" lang="ja-JP" altLang="en-US" dirty="0" smtClean="0"/>
            </a:br>
            <a:r>
              <a:rPr kumimoji="1" lang="ja-JP" altLang="en-US" dirty="0" smtClean="0"/>
              <a:t>報酬というスカラーを受け取る</a:t>
            </a:r>
            <a:endParaRPr kumimoji="1" lang="en-US" altLang="ja-JP" dirty="0" smtClean="0"/>
          </a:p>
          <a:p>
            <a:pPr marL="108000" indent="0">
              <a:buNone/>
            </a:pPr>
            <a:endParaRPr lang="en-US" altLang="ja-JP" dirty="0"/>
          </a:p>
          <a:p>
            <a:pPr marL="108000" indent="0">
              <a:buNone/>
            </a:pPr>
            <a:endParaRPr lang="ja-JP" altLang="en-US" dirty="0" smtClean="0"/>
          </a:p>
          <a:p>
            <a:pPr marL="108000" indent="0">
              <a:buNone/>
            </a:pPr>
            <a:endParaRPr lang="ja-JP" altLang="en-US" dirty="0"/>
          </a:p>
          <a:p>
            <a:pPr marL="108000" indent="0">
              <a:buNone/>
            </a:pPr>
            <a:endParaRPr kumimoji="1" lang="ja-JP" alt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381" y="3137707"/>
            <a:ext cx="4631239" cy="2870755"/>
          </a:xfrm>
          <a:prstGeom prst="rect">
            <a:avLst/>
          </a:prstGeom>
        </p:spPr>
      </p:pic>
      <p:sp>
        <p:nvSpPr>
          <p:cNvPr id="10" name="Right Arrow 9"/>
          <p:cNvSpPr/>
          <p:nvPr/>
        </p:nvSpPr>
        <p:spPr>
          <a:xfrm>
            <a:off x="1947360" y="3276600"/>
            <a:ext cx="6350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TextBox 10"/>
          <p:cNvSpPr txBox="1"/>
          <p:nvPr/>
        </p:nvSpPr>
        <p:spPr>
          <a:xfrm>
            <a:off x="2857500" y="3276600"/>
            <a:ext cx="4288353" cy="400110"/>
          </a:xfrm>
          <a:prstGeom prst="rect">
            <a:avLst/>
          </a:prstGeom>
          <a:noFill/>
        </p:spPr>
        <p:txBody>
          <a:bodyPr wrap="none" rtlCol="0">
            <a:spAutoFit/>
          </a:bodyPr>
          <a:lstStyle/>
          <a:p>
            <a:r>
              <a:rPr kumimoji="1" lang="ja-JP" altLang="en-US" sz="2000" dirty="0" smtClean="0"/>
              <a:t>最適な戦略を報酬から間接的に</a:t>
            </a:r>
            <a:r>
              <a:rPr kumimoji="1" lang="ja-JP" altLang="en-US" sz="2000" dirty="0" smtClean="0"/>
              <a:t>学習</a:t>
            </a:r>
            <a:endParaRPr kumimoji="1" lang="ja-JP" altLang="en-US" sz="2000" dirty="0"/>
          </a:p>
        </p:txBody>
      </p:sp>
    </p:spTree>
    <p:extLst>
      <p:ext uri="{BB962C8B-B14F-4D97-AF65-F5344CB8AC3E}">
        <p14:creationId xmlns:p14="http://schemas.microsoft.com/office/powerpoint/2010/main" val="19162378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144000" indent="0">
                  <a:buNone/>
                </a:pPr>
                <a:r>
                  <a:rPr lang="ja-JP" altLang="en-US" i="1" dirty="0">
                    <a:latin typeface="Cambria Math" charset="0"/>
                  </a:rPr>
                  <a:t>これまた古典的なアルゴリズムだがよく使用</a:t>
                </a:r>
                <a:r>
                  <a:rPr lang="ja-JP" altLang="en-US" i="1" dirty="0" smtClean="0">
                    <a:latin typeface="Cambria Math" charset="0"/>
                  </a:rPr>
                  <a:t>される</a:t>
                </a:r>
                <a:endParaRPr lang="en-US" altLang="ja-JP" b="0" i="1" dirty="0" smtClean="0">
                  <a:latin typeface="Cambria Math" charset="0"/>
                </a:endParaRPr>
              </a:p>
              <a:p>
                <a:r>
                  <a:rPr lang="ja-JP" altLang="en-US" b="0" i="1" dirty="0" smtClean="0">
                    <a:latin typeface="Cambria Math" charset="0"/>
                  </a:rPr>
                  <a:t>目的</a:t>
                </a:r>
                <a:r>
                  <a:rPr lang="ja-JP" altLang="en-US" b="0" i="1" dirty="0" smtClean="0">
                    <a:latin typeface="Cambria Math" charset="0"/>
                  </a:rPr>
                  <a:t>関数</a:t>
                </a:r>
                <a:endParaRPr lang="en-US" altLang="ja-JP" i="1" dirty="0">
                  <a:latin typeface="Cambria Math" charset="0"/>
                </a:endParaRPr>
              </a:p>
              <a:p>
                <a:pPr marL="345168" lvl="1" indent="0">
                  <a:buNone/>
                </a:pPr>
                <a14:m>
                  <m:oMathPara xmlns:m="http://schemas.openxmlformats.org/officeDocument/2006/math">
                    <m:oMathParaPr>
                      <m:jc m:val="centerGroup"/>
                    </m:oMathParaPr>
                    <m:oMath xmlns:m="http://schemas.openxmlformats.org/officeDocument/2006/math">
                      <m:r>
                        <a:rPr lang="en-US" altLang="ja-JP" sz="2000" b="0" i="1" smtClean="0">
                          <a:latin typeface="Cambria Math" charset="0"/>
                        </a:rPr>
                        <m:t>𝐽</m:t>
                      </m:r>
                      <m:d>
                        <m:dPr>
                          <m:ctrlPr>
                            <a:rPr lang="en-US" altLang="ja-JP" sz="2000" b="0" i="1" smtClean="0">
                              <a:latin typeface="Cambria Math" charset="0"/>
                            </a:rPr>
                          </m:ctrlPr>
                        </m:dPr>
                        <m:e>
                          <m:sSub>
                            <m:sSubPr>
                              <m:ctrlPr>
                                <a:rPr lang="en-US" altLang="ja-JP" sz="2000" b="0" i="1" smtClean="0">
                                  <a:latin typeface="Cambria Math" charset="0"/>
                                </a:rPr>
                              </m:ctrlPr>
                            </m:sSubPr>
                            <m:e>
                              <m:r>
                                <a:rPr lang="en-US" altLang="ja-JP" sz="2000" b="0" i="1" smtClean="0">
                                  <a:latin typeface="Cambria Math" charset="0"/>
                                </a:rPr>
                                <m:t>𝜋</m:t>
                              </m:r>
                            </m:e>
                            <m:sub>
                              <m:r>
                                <a:rPr lang="en-US" altLang="ja-JP" sz="2000" b="0" i="1" smtClean="0">
                                  <a:latin typeface="Cambria Math" charset="0"/>
                                </a:rPr>
                                <m:t>𝜃</m:t>
                              </m:r>
                            </m:sub>
                          </m:sSub>
                        </m:e>
                      </m:d>
                      <m:r>
                        <a:rPr lang="en-US" altLang="ja-JP" sz="2000" b="0" i="1" smtClean="0">
                          <a:latin typeface="Cambria Math" charset="0"/>
                        </a:rPr>
                        <m:t>=</m:t>
                      </m:r>
                      <m:nary>
                        <m:naryPr>
                          <m:supHide m:val="on"/>
                          <m:ctrlPr>
                            <a:rPr lang="en-US" altLang="ja-JP" sz="2000" b="0" i="1" smtClean="0">
                              <a:latin typeface="Cambria Math" charset="0"/>
                            </a:rPr>
                          </m:ctrlPr>
                        </m:naryPr>
                        <m:sub>
                          <m:r>
                            <a:rPr lang="en-US" altLang="ja-JP" sz="2000" b="0" i="1" smtClean="0">
                              <a:latin typeface="Cambria Math" charset="0"/>
                            </a:rPr>
                            <m:t>𝑆</m:t>
                          </m:r>
                        </m:sub>
                        <m:sup/>
                        <m:e>
                          <m:sSup>
                            <m:sSupPr>
                              <m:ctrlPr>
                                <a:rPr lang="en-US" altLang="ja-JP" sz="2000" i="1">
                                  <a:latin typeface="Cambria Math" charset="0"/>
                                </a:rPr>
                              </m:ctrlPr>
                            </m:sSupPr>
                            <m:e>
                              <m:r>
                                <a:rPr lang="en-US" altLang="ja-JP" sz="2000" i="1">
                                  <a:latin typeface="Cambria Math" charset="0"/>
                                </a:rPr>
                                <m:t>𝜌</m:t>
                              </m:r>
                            </m:e>
                            <m:sup>
                              <m:r>
                                <a:rPr lang="en-US" altLang="ja-JP" sz="2000" i="1">
                                  <a:latin typeface="Cambria Math" charset="0"/>
                                </a:rPr>
                                <m:t>𝜋</m:t>
                              </m:r>
                            </m:sup>
                          </m:sSup>
                        </m:e>
                      </m:nary>
                      <m:nary>
                        <m:naryPr>
                          <m:supHide m:val="on"/>
                          <m:ctrlPr>
                            <a:rPr lang="en-US" altLang="ja-JP" sz="2000" b="0" i="1" smtClean="0">
                              <a:latin typeface="Cambria Math" charset="0"/>
                            </a:rPr>
                          </m:ctrlPr>
                        </m:naryPr>
                        <m:sub>
                          <m:r>
                            <a:rPr lang="en-US" altLang="ja-JP" sz="2000" b="0" i="1" smtClean="0">
                              <a:latin typeface="Cambria Math" charset="0"/>
                            </a:rPr>
                            <m:t>𝐴</m:t>
                          </m:r>
                        </m:sub>
                        <m:sup/>
                        <m:e>
                          <m:r>
                            <a:rPr lang="en-US" altLang="ja-JP" sz="2000" i="1">
                              <a:latin typeface="Cambria Math" charset="0"/>
                            </a:rPr>
                            <m:t>𝜋</m:t>
                          </m:r>
                          <m:d>
                            <m:dPr>
                              <m:ctrlPr>
                                <a:rPr lang="en-US" altLang="ja-JP" sz="2000" i="1">
                                  <a:latin typeface="Cambria Math" charset="0"/>
                                </a:rPr>
                              </m:ctrlPr>
                            </m:dPr>
                            <m:e>
                              <m:r>
                                <a:rPr lang="en-US" altLang="ja-JP" sz="2000" i="1">
                                  <a:latin typeface="Cambria Math" charset="0"/>
                                </a:rPr>
                                <m:t>𝑠</m:t>
                              </m:r>
                              <m:r>
                                <a:rPr lang="en-US" altLang="ja-JP" sz="2000" i="1">
                                  <a:latin typeface="Cambria Math" charset="0"/>
                                </a:rPr>
                                <m:t>,</m:t>
                              </m:r>
                              <m:r>
                                <a:rPr lang="en-US" altLang="ja-JP" sz="2000" i="1">
                                  <a:latin typeface="Cambria Math" charset="0"/>
                                </a:rPr>
                                <m:t>𝑎</m:t>
                              </m:r>
                            </m:e>
                          </m:d>
                          <m:r>
                            <a:rPr lang="en-US" altLang="ja-JP" sz="2000" i="1">
                              <a:latin typeface="Cambria Math" charset="0"/>
                            </a:rPr>
                            <m:t>𝑟</m:t>
                          </m:r>
                          <m:d>
                            <m:dPr>
                              <m:ctrlPr>
                                <a:rPr lang="en-US" altLang="ja-JP" sz="2000" i="1">
                                  <a:latin typeface="Cambria Math" charset="0"/>
                                </a:rPr>
                              </m:ctrlPr>
                            </m:dPr>
                            <m:e>
                              <m:r>
                                <a:rPr lang="en-US" altLang="ja-JP" sz="2000" i="1">
                                  <a:latin typeface="Cambria Math" charset="0"/>
                                </a:rPr>
                                <m:t>𝑠</m:t>
                              </m:r>
                              <m:r>
                                <a:rPr lang="en-US" altLang="ja-JP" sz="2000" i="1">
                                  <a:latin typeface="Cambria Math" charset="0"/>
                                </a:rPr>
                                <m:t>,</m:t>
                              </m:r>
                              <m:r>
                                <a:rPr lang="en-US" altLang="ja-JP" sz="2000" i="1">
                                  <a:latin typeface="Cambria Math" charset="0"/>
                                </a:rPr>
                                <m:t>𝑎</m:t>
                              </m:r>
                            </m:e>
                          </m:d>
                          <m:r>
                            <a:rPr lang="en-US" altLang="ja-JP" sz="2000" b="0" i="1" smtClean="0">
                              <a:latin typeface="Cambria Math" charset="0"/>
                            </a:rPr>
                            <m:t> </m:t>
                          </m:r>
                          <m:r>
                            <a:rPr lang="en-US" altLang="ja-JP" sz="2000" i="1">
                              <a:latin typeface="Cambria Math" charset="0"/>
                            </a:rPr>
                            <m:t>𝑑𝑎</m:t>
                          </m:r>
                          <m:r>
                            <a:rPr lang="en-US" altLang="ja-JP" sz="2000" b="0" i="1" smtClean="0">
                              <a:latin typeface="Cambria Math" charset="0"/>
                            </a:rPr>
                            <m:t> </m:t>
                          </m:r>
                          <m:r>
                            <a:rPr lang="en-US" altLang="ja-JP" sz="2000" i="1">
                              <a:latin typeface="Cambria Math" charset="0"/>
                            </a:rPr>
                            <m:t>𝑑𝑠</m:t>
                          </m:r>
                        </m:e>
                      </m:nary>
                      <m:r>
                        <a:rPr lang="en-US" altLang="ja-JP" sz="2000" b="0" i="1" smtClean="0">
                          <a:latin typeface="Cambria Math" charset="0"/>
                        </a:rPr>
                        <m:t>= </m:t>
                      </m:r>
                      <m:sSub>
                        <m:sSubPr>
                          <m:ctrlPr>
                            <a:rPr lang="en-US" altLang="ja-JP" sz="2000" b="0" i="1" smtClean="0">
                              <a:latin typeface="Cambria Math" charset="0"/>
                              <a:ea typeface="Cambria Math" charset="0"/>
                              <a:cs typeface="Cambria Math" charset="0"/>
                            </a:rPr>
                          </m:ctrlPr>
                        </m:sSubPr>
                        <m:e>
                          <m:r>
                            <a:rPr lang="en-US" altLang="ja-JP" sz="2000" b="0" i="1" smtClean="0">
                              <a:latin typeface="Cambria Math" charset="0"/>
                              <a:ea typeface="Cambria Math" charset="0"/>
                              <a:cs typeface="Cambria Math" charset="0"/>
                            </a:rPr>
                            <m:t>𝔼</m:t>
                          </m:r>
                        </m:e>
                        <m:sub>
                          <m:r>
                            <a:rPr lang="en-US" altLang="ja-JP" sz="2000" b="0" i="1" smtClean="0">
                              <a:latin typeface="Cambria Math" charset="0"/>
                              <a:ea typeface="Cambria Math" charset="0"/>
                              <a:cs typeface="Cambria Math" charset="0"/>
                            </a:rPr>
                            <m:t>𝑠</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𝜌</m:t>
                          </m:r>
                          <m:r>
                            <a:rPr lang="en-US" altLang="ja-JP" sz="2000" b="0" i="1" smtClean="0">
                              <a:latin typeface="Cambria Math" charset="0"/>
                              <a:ea typeface="Cambria Math" charset="0"/>
                              <a:cs typeface="Cambria Math" charset="0"/>
                            </a:rPr>
                            <m:t>, </m:t>
                          </m:r>
                          <m:r>
                            <a:rPr lang="en-US" altLang="ja-JP" sz="2000" b="0" i="1" smtClean="0">
                              <a:latin typeface="Cambria Math" charset="0"/>
                              <a:ea typeface="Cambria Math" charset="0"/>
                              <a:cs typeface="Cambria Math" charset="0"/>
                            </a:rPr>
                            <m:t>𝑎</m:t>
                          </m:r>
                          <m:r>
                            <a:rPr lang="en-US" altLang="ja-JP" sz="2000" b="0" i="1" smtClean="0">
                              <a:latin typeface="Cambria Math" charset="0"/>
                              <a:ea typeface="Cambria Math" charset="0"/>
                              <a:cs typeface="Cambria Math" charset="0"/>
                            </a:rPr>
                            <m:t>~</m:t>
                          </m:r>
                          <m:sSub>
                            <m:sSubPr>
                              <m:ctrlPr>
                                <a:rPr lang="en-US" altLang="ja-JP" sz="2000" b="0" i="1" smtClean="0">
                                  <a:latin typeface="Cambria Math" charset="0"/>
                                  <a:ea typeface="Cambria Math" charset="0"/>
                                  <a:cs typeface="Cambria Math" charset="0"/>
                                </a:rPr>
                              </m:ctrlPr>
                            </m:sSubPr>
                            <m:e>
                              <m:r>
                                <a:rPr lang="en-US" altLang="ja-JP" sz="2000" b="0" i="1" smtClean="0">
                                  <a:latin typeface="Cambria Math" charset="0"/>
                                  <a:ea typeface="Cambria Math" charset="0"/>
                                  <a:cs typeface="Cambria Math" charset="0"/>
                                </a:rPr>
                                <m:t>𝜋</m:t>
                              </m:r>
                            </m:e>
                            <m:sub>
                              <m:r>
                                <a:rPr lang="en-US" altLang="ja-JP" sz="2000" b="0" i="1" smtClean="0">
                                  <a:latin typeface="Cambria Math" charset="0"/>
                                  <a:ea typeface="Cambria Math" charset="0"/>
                                  <a:cs typeface="Cambria Math" charset="0"/>
                                </a:rPr>
                                <m:t>𝜃</m:t>
                              </m:r>
                            </m:sub>
                          </m:sSub>
                          <m:r>
                            <a:rPr lang="en-US" altLang="ja-JP" sz="2000" b="0" i="1" smtClean="0">
                              <a:latin typeface="Cambria Math" charset="0"/>
                              <a:ea typeface="Cambria Math" charset="0"/>
                              <a:cs typeface="Cambria Math" charset="0"/>
                            </a:rPr>
                            <m:t> </m:t>
                          </m:r>
                        </m:sub>
                      </m:sSub>
                      <m:d>
                        <m:dPr>
                          <m:begChr m:val="["/>
                          <m:endChr m:val="]"/>
                          <m:ctrlPr>
                            <a:rPr lang="en-US" altLang="ja-JP" sz="2000" b="0" i="1" smtClean="0">
                              <a:latin typeface="Cambria Math" charset="0"/>
                              <a:ea typeface="Cambria Math" charset="0"/>
                              <a:cs typeface="Cambria Math" charset="0"/>
                            </a:rPr>
                          </m:ctrlPr>
                        </m:dPr>
                        <m:e>
                          <m:r>
                            <a:rPr lang="en-US" altLang="ja-JP" sz="2000" b="0" i="1" smtClean="0">
                              <a:latin typeface="Cambria Math" charset="0"/>
                              <a:ea typeface="Cambria Math" charset="0"/>
                              <a:cs typeface="Cambria Math" charset="0"/>
                            </a:rPr>
                            <m:t>𝑟</m:t>
                          </m:r>
                          <m:d>
                            <m:dPr>
                              <m:ctrlPr>
                                <a:rPr lang="en-US" altLang="ja-JP" sz="2000" b="0" i="1" smtClean="0">
                                  <a:latin typeface="Cambria Math" charset="0"/>
                                  <a:ea typeface="Cambria Math" charset="0"/>
                                  <a:cs typeface="Cambria Math" charset="0"/>
                                </a:rPr>
                              </m:ctrlPr>
                            </m:dPr>
                            <m:e>
                              <m:r>
                                <a:rPr lang="en-US" altLang="ja-JP" sz="2000" b="0" i="1" smtClean="0">
                                  <a:latin typeface="Cambria Math" charset="0"/>
                                  <a:ea typeface="Cambria Math" charset="0"/>
                                  <a:cs typeface="Cambria Math" charset="0"/>
                                </a:rPr>
                                <m:t>𝑠</m:t>
                              </m:r>
                              <m:r>
                                <a:rPr lang="en-US" altLang="ja-JP" sz="2000" b="0" i="1" smtClean="0">
                                  <a:latin typeface="Cambria Math" charset="0"/>
                                  <a:ea typeface="Cambria Math" charset="0"/>
                                  <a:cs typeface="Cambria Math" charset="0"/>
                                </a:rPr>
                                <m:t>, </m:t>
                              </m:r>
                              <m:r>
                                <a:rPr lang="en-US" altLang="ja-JP" sz="2000" b="0" i="1" smtClean="0">
                                  <a:latin typeface="Cambria Math" charset="0"/>
                                  <a:ea typeface="Cambria Math" charset="0"/>
                                  <a:cs typeface="Cambria Math" charset="0"/>
                                </a:rPr>
                                <m:t>𝑎</m:t>
                              </m:r>
                            </m:e>
                          </m:d>
                        </m:e>
                      </m:d>
                    </m:oMath>
                  </m:oMathPara>
                </a14:m>
                <a:endParaRPr lang="en-US" altLang="ja-JP" i="1" dirty="0" smtClean="0">
                  <a:latin typeface="Cambria Math" charset="0"/>
                </a:endParaRPr>
              </a:p>
              <a:p>
                <a:pPr>
                  <a:lnSpc>
                    <a:spcPct val="150000"/>
                  </a:lnSpc>
                </a:pPr>
                <a14:m>
                  <m:oMath xmlns:m="http://schemas.openxmlformats.org/officeDocument/2006/math">
                    <m:r>
                      <a:rPr lang="en-US" altLang="ja-JP" i="1">
                        <a:latin typeface="Cambria Math" charset="0"/>
                      </a:rPr>
                      <m:t>𝐽</m:t>
                    </m:r>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e>
                    </m:d>
                  </m:oMath>
                </a14:m>
                <a:r>
                  <a:rPr lang="ja-JP" altLang="en-US" b="0" i="1" dirty="0" smtClean="0">
                    <a:latin typeface="Cambria Math" charset="0"/>
                  </a:rPr>
                  <a:t>を最大にするような方策</a:t>
                </a:r>
                <a14:m>
                  <m:oMath xmlns:m="http://schemas.openxmlformats.org/officeDocument/2006/math">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oMath>
                </a14:m>
                <a:r>
                  <a:rPr lang="ja-JP" altLang="en-US" b="0" i="1" dirty="0" smtClean="0">
                    <a:latin typeface="Cambria Math" charset="0"/>
                  </a:rPr>
                  <a:t>を求めたい</a:t>
                </a:r>
              </a:p>
              <a:p>
                <a:pPr marL="108000" indent="0">
                  <a:buNone/>
                </a:pPr>
                <a:r>
                  <a:rPr lang="ja-JP" altLang="en-US" b="0" i="1" dirty="0" smtClean="0">
                    <a:latin typeface="Cambria Math" charset="0"/>
                  </a:rPr>
                  <a:t>→</a:t>
                </a:r>
                <a14:m>
                  <m:oMath xmlns:m="http://schemas.openxmlformats.org/officeDocument/2006/math">
                    <m:sSub>
                      <m:sSubPr>
                        <m:ctrlPr>
                          <a:rPr lang="en-US" altLang="ja-JP" i="1">
                            <a:latin typeface="Cambria Math" charset="0"/>
                          </a:rPr>
                        </m:ctrlPr>
                      </m:sSubPr>
                      <m:e>
                        <m:r>
                          <a:rPr lang="ja-JP" altLang="en-US" b="0" i="0" smtClean="0">
                            <a:latin typeface="Cambria Math" charset="0"/>
                          </a:rPr>
                          <m:t>　</m:t>
                        </m:r>
                        <m:r>
                          <a:rPr lang="ja-JP" altLang="en-US" b="0" i="1" smtClean="0">
                            <a:latin typeface="Cambria Math" charset="0"/>
                          </a:rPr>
                          <m:t>そのために、</m:t>
                        </m:r>
                        <m:r>
                          <a:rPr lang="en-US" altLang="ja-JP">
                            <a:latin typeface="Cambria Math" charset="0"/>
                          </a:rPr>
                          <m:t>𝛻</m:t>
                        </m:r>
                      </m:e>
                      <m:sub>
                        <m:r>
                          <a:rPr lang="en-US" altLang="ja-JP" i="1">
                            <a:latin typeface="Cambria Math" charset="0"/>
                          </a:rPr>
                          <m:t>𝜃</m:t>
                        </m:r>
                      </m:sub>
                    </m:sSub>
                    <m:r>
                      <a:rPr lang="en-US" altLang="ja-JP" i="1">
                        <a:latin typeface="Cambria Math" charset="0"/>
                      </a:rPr>
                      <m:t>𝐽</m:t>
                    </m:r>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e>
                    </m:d>
                    <m:r>
                      <a:rPr lang="ja-JP" altLang="en-US" i="1" smtClean="0">
                        <a:latin typeface="Cambria Math" charset="0"/>
                      </a:rPr>
                      <m:t>を求めて</m:t>
                    </m:r>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r>
                      <a:rPr lang="ja-JP" altLang="en-US" i="1" smtClean="0">
                        <a:latin typeface="Cambria Math" charset="0"/>
                      </a:rPr>
                      <m:t>を更新したい</m:t>
                    </m:r>
                  </m:oMath>
                </a14:m>
                <a:endParaRPr lang="en-US" altLang="ja-JP" dirty="0" smtClean="0">
                  <a:latin typeface="Cambria Math" charset="0"/>
                </a:endParaRPr>
              </a:p>
              <a:p>
                <a:pPr marL="108000" indent="0">
                  <a:buNone/>
                </a:pPr>
                <a:endParaRPr lang="en-US" altLang="ja-JP" b="0" i="1" dirty="0" smtClean="0">
                  <a:latin typeface="Cambria Math" charset="0"/>
                </a:endParaRPr>
              </a:p>
              <a:p>
                <a14:m>
                  <m:oMath xmlns:m="http://schemas.openxmlformats.org/officeDocument/2006/math">
                    <m:sSub>
                      <m:sSubPr>
                        <m:ctrlPr>
                          <a:rPr lang="en-US" altLang="ja-JP" i="1">
                            <a:latin typeface="Cambria Math" charset="0"/>
                          </a:rPr>
                        </m:ctrlPr>
                      </m:sSubPr>
                      <m:e>
                        <m:r>
                          <a:rPr lang="en-US" altLang="ja-JP">
                            <a:latin typeface="Cambria Math" charset="0"/>
                          </a:rPr>
                          <m:t>𝛻</m:t>
                        </m:r>
                      </m:e>
                      <m:sub>
                        <m:r>
                          <a:rPr lang="en-US" altLang="ja-JP" i="1">
                            <a:latin typeface="Cambria Math" charset="0"/>
                          </a:rPr>
                          <m:t>𝜃</m:t>
                        </m:r>
                      </m:sub>
                    </m:sSub>
                    <m:r>
                      <a:rPr lang="en-US" altLang="ja-JP" i="1">
                        <a:latin typeface="Cambria Math" charset="0"/>
                      </a:rPr>
                      <m:t>𝐽</m:t>
                    </m:r>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e>
                    </m:d>
                  </m:oMath>
                </a14:m>
                <a:r>
                  <a:rPr lang="ja-JP" altLang="en-US" b="0" i="1" dirty="0" smtClean="0">
                    <a:latin typeface="+mn-ea"/>
                  </a:rPr>
                  <a:t>を求める方法として</a:t>
                </a:r>
              </a:p>
              <a:p>
                <a:pPr lvl="1"/>
                <a:r>
                  <a:rPr lang="en-US" altLang="ja-JP" sz="2000" dirty="0" smtClean="0"/>
                  <a:t>Likelihood ratio method</a:t>
                </a:r>
              </a:p>
              <a:p>
                <a:pPr lvl="1"/>
                <a:r>
                  <a:rPr lang="en-US" altLang="ja-JP" sz="2000" b="0" dirty="0" smtClean="0"/>
                  <a:t>Value gradient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24" t="-543" b="-951"/>
                </a:stretch>
              </a:blipFill>
            </p:spPr>
            <p:txBody>
              <a:bodyPr/>
              <a:lstStyle/>
              <a:p>
                <a:r>
                  <a:rPr lang="ja-JP" altLang="en-US">
                    <a:noFill/>
                  </a:rPr>
                  <a:t> </a:t>
                </a:r>
              </a:p>
            </p:txBody>
          </p:sp>
        </mc:Fallback>
      </mc:AlternateContent>
      <p:grpSp>
        <p:nvGrpSpPr>
          <p:cNvPr id="7" name="Group 6"/>
          <p:cNvGrpSpPr/>
          <p:nvPr/>
        </p:nvGrpSpPr>
        <p:grpSpPr>
          <a:xfrm>
            <a:off x="2799459" y="4109125"/>
            <a:ext cx="1563185" cy="369332"/>
            <a:chOff x="2812507" y="3962400"/>
            <a:chExt cx="1563185" cy="369332"/>
          </a:xfrm>
        </p:grpSpPr>
        <p:cxnSp>
          <p:nvCxnSpPr>
            <p:cNvPr id="5" name="Straight Connector 4"/>
            <p:cNvCxnSpPr/>
            <p:nvPr/>
          </p:nvCxnSpPr>
          <p:spPr>
            <a:xfrm>
              <a:off x="3111500" y="3962400"/>
              <a:ext cx="965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12507" y="3962400"/>
              <a:ext cx="1563185" cy="369332"/>
            </a:xfrm>
            <a:prstGeom prst="rect">
              <a:avLst/>
            </a:prstGeom>
            <a:noFill/>
          </p:spPr>
          <p:txBody>
            <a:bodyPr wrap="none" rtlCol="0">
              <a:spAutoFit/>
            </a:bodyPr>
            <a:lstStyle/>
            <a:p>
              <a:r>
                <a:rPr kumimoji="1" lang="en-US" altLang="ja-JP" dirty="0" smtClean="0"/>
                <a:t>Policy gradient</a:t>
              </a:r>
              <a:endParaRPr kumimoji="1" lang="ja-JP" altLang="en-US" dirty="0"/>
            </a:p>
          </p:txBody>
        </p:sp>
      </p:grpSp>
      <p:sp>
        <p:nvSpPr>
          <p:cNvPr id="12" name="Title 11"/>
          <p:cNvSpPr>
            <a:spLocks noGrp="1"/>
          </p:cNvSpPr>
          <p:nvPr>
            <p:ph type="title"/>
          </p:nvPr>
        </p:nvSpPr>
        <p:spPr/>
        <p:txBody>
          <a:bodyPr/>
          <a:lstStyle/>
          <a:p>
            <a:r>
              <a:rPr lang="en-US" altLang="ja-JP" dirty="0"/>
              <a:t>Policy Gradient Method</a:t>
            </a:r>
            <a:endParaRPr kumimoji="1" lang="ja-JP" altLang="en-US" dirty="0"/>
          </a:p>
        </p:txBody>
      </p:sp>
    </p:spTree>
    <p:extLst>
      <p:ext uri="{BB962C8B-B14F-4D97-AF65-F5344CB8AC3E}">
        <p14:creationId xmlns:p14="http://schemas.microsoft.com/office/powerpoint/2010/main" val="4780349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ounded Rectangular Callout 10"/>
              <p:cNvSpPr/>
              <p:nvPr/>
            </p:nvSpPr>
            <p:spPr>
              <a:xfrm>
                <a:off x="8823246" y="2819270"/>
                <a:ext cx="3203654" cy="1619009"/>
              </a:xfrm>
              <a:prstGeom prst="wedgeRoundRectCallout">
                <a:avLst>
                  <a:gd name="adj1" fmla="val -55487"/>
                  <a:gd name="adj2" fmla="val 994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sSub>
                      <m:sSubPr>
                        <m:ctrlPr>
                          <a:rPr lang="en-US" altLang="ja-JP" i="1" smtClean="0">
                            <a:solidFill>
                              <a:schemeClr val="tx1"/>
                            </a:solidFill>
                            <a:latin typeface="Cambria Math" charset="0"/>
                          </a:rPr>
                        </m:ctrlPr>
                      </m:sSubPr>
                      <m:e>
                        <m:r>
                          <a:rPr lang="en-US" altLang="ja-JP">
                            <a:solidFill>
                              <a:schemeClr val="tx1"/>
                            </a:solidFill>
                            <a:latin typeface="Cambria Math" charset="0"/>
                          </a:rPr>
                          <m:t>𝛻</m:t>
                        </m:r>
                      </m:e>
                      <m:sub>
                        <m:r>
                          <a:rPr lang="en-US" altLang="ja-JP" i="1">
                            <a:solidFill>
                              <a:schemeClr val="tx1"/>
                            </a:solidFill>
                            <a:latin typeface="Cambria Math" charset="0"/>
                          </a:rPr>
                          <m:t>𝜃</m:t>
                        </m:r>
                      </m:sub>
                    </m:sSub>
                    <m:r>
                      <a:rPr lang="en-US" altLang="ja-JP" i="1">
                        <a:solidFill>
                          <a:schemeClr val="tx1"/>
                        </a:solidFill>
                        <a:latin typeface="Cambria Math" charset="0"/>
                      </a:rPr>
                      <m:t>𝜋</m:t>
                    </m:r>
                    <m:d>
                      <m:dPr>
                        <m:ctrlPr>
                          <a:rPr lang="en-US" altLang="ja-JP" i="1">
                            <a:solidFill>
                              <a:schemeClr val="tx1"/>
                            </a:solidFill>
                            <a:latin typeface="Cambria Math" charset="0"/>
                          </a:rPr>
                        </m:ctrlPr>
                      </m:dPr>
                      <m:e>
                        <m:r>
                          <a:rPr lang="en-US" altLang="ja-JP" i="1">
                            <a:solidFill>
                              <a:schemeClr val="tx1"/>
                            </a:solidFill>
                            <a:latin typeface="Cambria Math" charset="0"/>
                          </a:rPr>
                          <m:t>𝑎</m:t>
                        </m:r>
                        <m:r>
                          <a:rPr lang="en-US" altLang="ja-JP" i="1">
                            <a:solidFill>
                              <a:schemeClr val="tx1"/>
                            </a:solidFill>
                            <a:latin typeface="Cambria Math" charset="0"/>
                          </a:rPr>
                          <m:t>|</m:t>
                        </m:r>
                        <m:r>
                          <a:rPr lang="en-US" altLang="ja-JP" i="1">
                            <a:solidFill>
                              <a:schemeClr val="tx1"/>
                            </a:solidFill>
                            <a:latin typeface="Cambria Math" charset="0"/>
                          </a:rPr>
                          <m:t>𝑠</m:t>
                        </m:r>
                      </m:e>
                    </m:d>
                  </m:oMath>
                </a14:m>
                <a:r>
                  <a:rPr kumimoji="1" lang="en-US" altLang="ja-JP" dirty="0" smtClean="0"/>
                  <a:t> = </a:t>
                </a:r>
                <a14:m>
                  <m:oMath xmlns:m="http://schemas.openxmlformats.org/officeDocument/2006/math">
                    <m:r>
                      <a:rPr lang="en-US" altLang="ja-JP" i="1">
                        <a:solidFill>
                          <a:schemeClr val="tx1"/>
                        </a:solidFill>
                        <a:latin typeface="Cambria Math" charset="0"/>
                      </a:rPr>
                      <m:t>𝜋</m:t>
                    </m:r>
                    <m:d>
                      <m:dPr>
                        <m:ctrlPr>
                          <a:rPr lang="en-US" altLang="ja-JP" i="1">
                            <a:solidFill>
                              <a:schemeClr val="tx1"/>
                            </a:solidFill>
                            <a:latin typeface="Cambria Math" charset="0"/>
                          </a:rPr>
                        </m:ctrlPr>
                      </m:dPr>
                      <m:e>
                        <m:r>
                          <a:rPr lang="en-US" altLang="ja-JP" i="1">
                            <a:solidFill>
                              <a:schemeClr val="tx1"/>
                            </a:solidFill>
                            <a:latin typeface="Cambria Math" charset="0"/>
                          </a:rPr>
                          <m:t>𝑎</m:t>
                        </m:r>
                        <m:r>
                          <a:rPr lang="en-US" altLang="ja-JP" i="1">
                            <a:solidFill>
                              <a:schemeClr val="tx1"/>
                            </a:solidFill>
                            <a:latin typeface="Cambria Math" charset="0"/>
                          </a:rPr>
                          <m:t>|</m:t>
                        </m:r>
                        <m:r>
                          <a:rPr lang="en-US" altLang="ja-JP" i="1">
                            <a:solidFill>
                              <a:schemeClr val="tx1"/>
                            </a:solidFill>
                            <a:latin typeface="Cambria Math" charset="0"/>
                          </a:rPr>
                          <m:t>𝑠</m:t>
                        </m:r>
                      </m:e>
                    </m:d>
                  </m:oMath>
                </a14:m>
                <a:r>
                  <a:rPr kumimoji="1" lang="en-US" altLang="ja-JP" dirty="0" smtClean="0"/>
                  <a:t> </a:t>
                </a:r>
                <a14:m>
                  <m:oMath xmlns:m="http://schemas.openxmlformats.org/officeDocument/2006/math">
                    <m:f>
                      <m:fPr>
                        <m:ctrlPr>
                          <a:rPr lang="en-US" altLang="ja-JP" b="0" i="1" smtClean="0">
                            <a:solidFill>
                              <a:schemeClr val="tx1"/>
                            </a:solidFill>
                            <a:latin typeface="Cambria Math" charset="0"/>
                          </a:rPr>
                        </m:ctrlPr>
                      </m:fPr>
                      <m:num>
                        <m:sSub>
                          <m:sSubPr>
                            <m:ctrlPr>
                              <a:rPr lang="en-US" altLang="ja-JP" i="1">
                                <a:solidFill>
                                  <a:schemeClr val="tx1"/>
                                </a:solidFill>
                                <a:latin typeface="Cambria Math" charset="0"/>
                              </a:rPr>
                            </m:ctrlPr>
                          </m:sSubPr>
                          <m:e>
                            <m:r>
                              <a:rPr lang="en-US" altLang="ja-JP">
                                <a:solidFill>
                                  <a:schemeClr val="tx1"/>
                                </a:solidFill>
                                <a:latin typeface="Cambria Math" charset="0"/>
                              </a:rPr>
                              <m:t>𝛻</m:t>
                            </m:r>
                          </m:e>
                          <m:sub>
                            <m:r>
                              <a:rPr lang="en-US" altLang="ja-JP" i="1">
                                <a:solidFill>
                                  <a:schemeClr val="tx1"/>
                                </a:solidFill>
                                <a:latin typeface="Cambria Math" charset="0"/>
                              </a:rPr>
                              <m:t>𝜃</m:t>
                            </m:r>
                          </m:sub>
                        </m:sSub>
                        <m:r>
                          <a:rPr lang="en-US" altLang="ja-JP" i="1">
                            <a:solidFill>
                              <a:schemeClr val="tx1"/>
                            </a:solidFill>
                            <a:latin typeface="Cambria Math" charset="0"/>
                          </a:rPr>
                          <m:t>𝜋</m:t>
                        </m:r>
                        <m:d>
                          <m:dPr>
                            <m:ctrlPr>
                              <a:rPr lang="en-US" altLang="ja-JP" i="1">
                                <a:solidFill>
                                  <a:schemeClr val="tx1"/>
                                </a:solidFill>
                                <a:latin typeface="Cambria Math" charset="0"/>
                              </a:rPr>
                            </m:ctrlPr>
                          </m:dPr>
                          <m:e>
                            <m:r>
                              <a:rPr lang="en-US" altLang="ja-JP" i="1">
                                <a:solidFill>
                                  <a:schemeClr val="tx1"/>
                                </a:solidFill>
                                <a:latin typeface="Cambria Math" charset="0"/>
                              </a:rPr>
                              <m:t>𝑎</m:t>
                            </m:r>
                            <m:r>
                              <a:rPr lang="en-US" altLang="ja-JP" i="1">
                                <a:solidFill>
                                  <a:schemeClr val="tx1"/>
                                </a:solidFill>
                                <a:latin typeface="Cambria Math" charset="0"/>
                              </a:rPr>
                              <m:t>|</m:t>
                            </m:r>
                            <m:r>
                              <a:rPr lang="en-US" altLang="ja-JP" i="1">
                                <a:solidFill>
                                  <a:schemeClr val="tx1"/>
                                </a:solidFill>
                                <a:latin typeface="Cambria Math" charset="0"/>
                              </a:rPr>
                              <m:t>𝑠</m:t>
                            </m:r>
                          </m:e>
                        </m:d>
                      </m:num>
                      <m:den>
                        <m:r>
                          <a:rPr lang="en-US" altLang="ja-JP" i="1">
                            <a:solidFill>
                              <a:schemeClr val="tx1"/>
                            </a:solidFill>
                            <a:latin typeface="Cambria Math" charset="0"/>
                          </a:rPr>
                          <m:t>𝜋</m:t>
                        </m:r>
                        <m:d>
                          <m:dPr>
                            <m:ctrlPr>
                              <a:rPr lang="en-US" altLang="ja-JP" i="1">
                                <a:solidFill>
                                  <a:schemeClr val="tx1"/>
                                </a:solidFill>
                                <a:latin typeface="Cambria Math" charset="0"/>
                              </a:rPr>
                            </m:ctrlPr>
                          </m:dPr>
                          <m:e>
                            <m:r>
                              <a:rPr lang="en-US" altLang="ja-JP" i="1">
                                <a:solidFill>
                                  <a:schemeClr val="tx1"/>
                                </a:solidFill>
                                <a:latin typeface="Cambria Math" charset="0"/>
                              </a:rPr>
                              <m:t>𝑎</m:t>
                            </m:r>
                            <m:r>
                              <a:rPr lang="en-US" altLang="ja-JP" i="1">
                                <a:solidFill>
                                  <a:schemeClr val="tx1"/>
                                </a:solidFill>
                                <a:latin typeface="Cambria Math" charset="0"/>
                              </a:rPr>
                              <m:t>|</m:t>
                            </m:r>
                            <m:r>
                              <a:rPr lang="en-US" altLang="ja-JP" i="1">
                                <a:solidFill>
                                  <a:schemeClr val="tx1"/>
                                </a:solidFill>
                                <a:latin typeface="Cambria Math" charset="0"/>
                              </a:rPr>
                              <m:t>𝑠</m:t>
                            </m:r>
                          </m:e>
                        </m:d>
                      </m:den>
                    </m:f>
                  </m:oMath>
                </a14:m>
                <a:endParaRPr lang="en-US" altLang="ja-JP" b="0" dirty="0" smtClean="0">
                  <a:solidFill>
                    <a:schemeClr val="tx1"/>
                  </a:solidFill>
                </a:endParaRPr>
              </a:p>
              <a:p>
                <a:pPr algn="ctr"/>
                <a:r>
                  <a:rPr kumimoji="1" lang="en-US" altLang="ja-JP" dirty="0" smtClean="0"/>
                  <a:t>               </a:t>
                </a:r>
              </a:p>
              <a:p>
                <a:pPr algn="ctr"/>
                <a:r>
                  <a:rPr kumimoji="1" lang="en-US" altLang="ja-JP" dirty="0" smtClean="0"/>
                  <a:t>= </a:t>
                </a:r>
                <a14:m>
                  <m:oMath xmlns:m="http://schemas.openxmlformats.org/officeDocument/2006/math">
                    <m:r>
                      <a:rPr lang="en-US" altLang="ja-JP" i="1">
                        <a:solidFill>
                          <a:schemeClr val="tx1"/>
                        </a:solidFill>
                        <a:latin typeface="Cambria Math" charset="0"/>
                      </a:rPr>
                      <m:t>𝜋</m:t>
                    </m:r>
                    <m:d>
                      <m:dPr>
                        <m:ctrlPr>
                          <a:rPr lang="en-US" altLang="ja-JP" i="1">
                            <a:solidFill>
                              <a:schemeClr val="tx1"/>
                            </a:solidFill>
                            <a:latin typeface="Cambria Math" charset="0"/>
                          </a:rPr>
                        </m:ctrlPr>
                      </m:dPr>
                      <m:e>
                        <m:r>
                          <a:rPr lang="en-US" altLang="ja-JP" i="1">
                            <a:solidFill>
                              <a:schemeClr val="tx1"/>
                            </a:solidFill>
                            <a:latin typeface="Cambria Math" charset="0"/>
                          </a:rPr>
                          <m:t>𝑎</m:t>
                        </m:r>
                        <m:r>
                          <a:rPr lang="en-US" altLang="ja-JP" i="1">
                            <a:solidFill>
                              <a:schemeClr val="tx1"/>
                            </a:solidFill>
                            <a:latin typeface="Cambria Math" charset="0"/>
                          </a:rPr>
                          <m:t>|</m:t>
                        </m:r>
                        <m:r>
                          <a:rPr lang="en-US" altLang="ja-JP" i="1">
                            <a:solidFill>
                              <a:schemeClr val="tx1"/>
                            </a:solidFill>
                            <a:latin typeface="Cambria Math" charset="0"/>
                          </a:rPr>
                          <m:t>𝑠</m:t>
                        </m:r>
                      </m:e>
                    </m:d>
                    <m:func>
                      <m:funcPr>
                        <m:ctrlPr>
                          <a:rPr lang="en-US" altLang="ja-JP" b="0" i="1" smtClean="0">
                            <a:solidFill>
                              <a:schemeClr val="tx1"/>
                            </a:solidFill>
                            <a:latin typeface="Cambria Math" charset="0"/>
                          </a:rPr>
                        </m:ctrlPr>
                      </m:funcPr>
                      <m:fName>
                        <m:sSub>
                          <m:sSubPr>
                            <m:ctrlPr>
                              <a:rPr lang="en-US" altLang="ja-JP" i="1">
                                <a:latin typeface="Cambria Math" charset="0"/>
                              </a:rPr>
                            </m:ctrlPr>
                          </m:sSubPr>
                          <m:e>
                            <m:r>
                              <a:rPr lang="en-US" altLang="ja-JP">
                                <a:latin typeface="Cambria Math" charset="0"/>
                              </a:rPr>
                              <m:t>𝛻</m:t>
                            </m:r>
                          </m:e>
                          <m:sub>
                            <m:r>
                              <a:rPr lang="en-US" altLang="ja-JP" i="1">
                                <a:latin typeface="Cambria Math" charset="0"/>
                              </a:rPr>
                              <m:t>𝜃</m:t>
                            </m:r>
                          </m:sub>
                        </m:sSub>
                        <m:r>
                          <m:rPr>
                            <m:sty m:val="p"/>
                          </m:rPr>
                          <a:rPr lang="en-US" altLang="ja-JP" b="0" i="0" smtClean="0">
                            <a:solidFill>
                              <a:schemeClr val="tx1"/>
                            </a:solidFill>
                            <a:latin typeface="Cambria Math" charset="0"/>
                          </a:rPr>
                          <m:t>log</m:t>
                        </m:r>
                      </m:fName>
                      <m:e>
                        <m:sSub>
                          <m:sSubPr>
                            <m:ctrlPr>
                              <a:rPr lang="en-US" altLang="ja-JP" i="1">
                                <a:latin typeface="Cambria Math" charset="0"/>
                              </a:rPr>
                            </m:ctrlPr>
                          </m:sSubPr>
                          <m:e>
                            <m:r>
                              <a:rPr lang="en-US" altLang="ja-JP" i="1">
                                <a:latin typeface="Cambria Math" charset="0"/>
                              </a:rPr>
                              <m:t>𝜋</m:t>
                            </m:r>
                          </m:e>
                          <m:sub>
                            <m:r>
                              <a:rPr lang="en-US" altLang="ja-JP" i="1">
                                <a:latin typeface="Cambria Math" charset="0"/>
                              </a:rPr>
                              <m:t>𝜃</m:t>
                            </m:r>
                          </m:sub>
                        </m:sSub>
                        <m:r>
                          <a:rPr lang="en-US" altLang="ja-JP" i="1">
                            <a:latin typeface="Cambria Math" charset="0"/>
                          </a:rPr>
                          <m:t>(</m:t>
                        </m:r>
                        <m:r>
                          <a:rPr lang="en-US" altLang="ja-JP" i="1">
                            <a:latin typeface="Cambria Math" charset="0"/>
                          </a:rPr>
                          <m:t>𝑎</m:t>
                        </m:r>
                        <m:r>
                          <a:rPr lang="en-US" altLang="ja-JP" i="1">
                            <a:latin typeface="Cambria Math" charset="0"/>
                          </a:rPr>
                          <m:t>|</m:t>
                        </m:r>
                        <m:r>
                          <a:rPr lang="en-US" altLang="ja-JP" i="1">
                            <a:latin typeface="Cambria Math" charset="0"/>
                          </a:rPr>
                          <m:t>𝑠</m:t>
                        </m:r>
                        <m:r>
                          <a:rPr lang="en-US" altLang="ja-JP" i="1">
                            <a:latin typeface="Cambria Math" charset="0"/>
                          </a:rPr>
                          <m:t>)</m:t>
                        </m:r>
                      </m:e>
                    </m:func>
                  </m:oMath>
                </a14:m>
                <a:r>
                  <a:rPr kumimoji="1" lang="en-US" altLang="ja-JP" dirty="0" smtClean="0"/>
                  <a:t> </a:t>
                </a:r>
              </a:p>
            </p:txBody>
          </p:sp>
        </mc:Choice>
        <mc:Fallback xmlns="">
          <p:sp>
            <p:nvSpPr>
              <p:cNvPr id="11" name="Rounded Rectangular Callout 10"/>
              <p:cNvSpPr>
                <a:spLocks noRot="1" noChangeAspect="1" noMove="1" noResize="1" noEditPoints="1" noAdjustHandles="1" noChangeArrowheads="1" noChangeShapeType="1" noTextEdit="1"/>
              </p:cNvSpPr>
              <p:nvPr/>
            </p:nvSpPr>
            <p:spPr>
              <a:xfrm>
                <a:off x="8823246" y="2819270"/>
                <a:ext cx="3203654" cy="1619009"/>
              </a:xfrm>
              <a:prstGeom prst="wedgeRoundRectCallout">
                <a:avLst>
                  <a:gd name="adj1" fmla="val -55487"/>
                  <a:gd name="adj2" fmla="val 9943"/>
                  <a:gd name="adj3" fmla="val 16667"/>
                </a:avLst>
              </a:prstGeom>
              <a:blipFill rotWithShape="0">
                <a:blip r:embed="rId2"/>
                <a:stretch>
                  <a:fillRect/>
                </a:stretch>
              </a:blipFill>
            </p:spPr>
            <p:txBody>
              <a:bodyPr/>
              <a:lstStyle/>
              <a:p>
                <a:r>
                  <a:rPr lang="ja-JP" altLang="en-US">
                    <a:noFill/>
                  </a:rPr>
                  <a:t> </a:t>
                </a:r>
              </a:p>
            </p:txBody>
          </p:sp>
        </mc:Fallback>
      </mc:AlternateContent>
      <p:sp>
        <p:nvSpPr>
          <p:cNvPr id="2" name="Title 1"/>
          <p:cNvSpPr>
            <a:spLocks noGrp="1"/>
          </p:cNvSpPr>
          <p:nvPr>
            <p:ph type="title"/>
          </p:nvPr>
        </p:nvSpPr>
        <p:spPr/>
        <p:txBody>
          <a:bodyPr/>
          <a:lstStyle/>
          <a:p>
            <a:r>
              <a:rPr lang="en-US" altLang="ja-JP" dirty="0" smtClean="0"/>
              <a:t>Likelihood Ratio Method</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383956"/>
                <a:ext cx="10058400" cy="4891583"/>
              </a:xfrm>
            </p:spPr>
            <p:txBody>
              <a:bodyPr>
                <a:normAutofit lnSpcReduction="10000"/>
              </a:bodyPr>
              <a:lstStyle/>
              <a:p>
                <a:pPr marL="108000" lvl="1" indent="0">
                  <a:lnSpc>
                    <a:spcPct val="150000"/>
                  </a:lnSpc>
                  <a:spcBef>
                    <a:spcPts val="1200"/>
                  </a:spcBef>
                  <a:spcAft>
                    <a:spcPts val="200"/>
                  </a:spcAft>
                  <a:buSzPct val="100000"/>
                  <a:buNone/>
                </a:pPr>
                <a14:m>
                  <m:oMathPara xmlns:m="http://schemas.openxmlformats.org/officeDocument/2006/math">
                    <m:oMathParaPr>
                      <m:jc m:val="centerGroup"/>
                    </m:oMathParaPr>
                    <m:oMath xmlns:m="http://schemas.openxmlformats.org/officeDocument/2006/math">
                      <m:r>
                        <a:rPr lang="en-US" altLang="ja-JP" sz="2000" i="1">
                          <a:solidFill>
                            <a:schemeClr val="tx1"/>
                          </a:solidFill>
                          <a:latin typeface="Cambria Math" charset="0"/>
                        </a:rPr>
                        <m:t>𝐽</m:t>
                      </m:r>
                      <m:d>
                        <m:dPr>
                          <m:ctrlPr>
                            <a:rPr lang="en-US" altLang="ja-JP" sz="2000" i="1">
                              <a:solidFill>
                                <a:schemeClr val="tx1"/>
                              </a:solidFill>
                              <a:latin typeface="Cambria Math" charset="0"/>
                            </a:rPr>
                          </m:ctrlPr>
                        </m:dPr>
                        <m:e>
                          <m:sSub>
                            <m:sSubPr>
                              <m:ctrlPr>
                                <a:rPr lang="en-US" altLang="ja-JP" sz="2000" i="1">
                                  <a:solidFill>
                                    <a:schemeClr val="tx1"/>
                                  </a:solidFill>
                                  <a:latin typeface="Cambria Math" charset="0"/>
                                </a:rPr>
                              </m:ctrlPr>
                            </m:sSubPr>
                            <m:e>
                              <m:r>
                                <a:rPr lang="en-US" altLang="ja-JP" sz="2000" i="1">
                                  <a:solidFill>
                                    <a:schemeClr val="tx1"/>
                                  </a:solidFill>
                                  <a:latin typeface="Cambria Math" charset="0"/>
                                </a:rPr>
                                <m:t>𝜋</m:t>
                              </m:r>
                            </m:e>
                            <m:sub>
                              <m:r>
                                <a:rPr lang="en-US" altLang="ja-JP" sz="2000" i="1">
                                  <a:solidFill>
                                    <a:schemeClr val="tx1"/>
                                  </a:solidFill>
                                  <a:latin typeface="Cambria Math" charset="0"/>
                                </a:rPr>
                                <m:t>𝜃</m:t>
                              </m:r>
                            </m:sub>
                          </m:sSub>
                        </m:e>
                      </m:d>
                      <m:r>
                        <a:rPr lang="en-US" altLang="ja-JP" sz="2000" i="1">
                          <a:solidFill>
                            <a:schemeClr val="tx1"/>
                          </a:solidFill>
                          <a:latin typeface="Cambria Math" charset="0"/>
                        </a:rPr>
                        <m:t>=</m:t>
                      </m:r>
                      <m:nary>
                        <m:naryPr>
                          <m:supHide m:val="on"/>
                          <m:ctrlPr>
                            <a:rPr lang="en-US" altLang="ja-JP" sz="2000" i="1">
                              <a:solidFill>
                                <a:schemeClr val="tx1"/>
                              </a:solidFill>
                              <a:latin typeface="Cambria Math" charset="0"/>
                            </a:rPr>
                          </m:ctrlPr>
                        </m:naryPr>
                        <m:sub>
                          <m:r>
                            <a:rPr lang="en-US" altLang="ja-JP" sz="2000" i="1">
                              <a:solidFill>
                                <a:schemeClr val="tx1"/>
                              </a:solidFill>
                              <a:latin typeface="Cambria Math" charset="0"/>
                            </a:rPr>
                            <m:t>𝑆</m:t>
                          </m:r>
                        </m:sub>
                        <m:sup/>
                        <m:e>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𝜌</m:t>
                              </m:r>
                            </m:e>
                            <m:sup>
                              <m:r>
                                <a:rPr lang="en-US" altLang="ja-JP" sz="2000" i="1">
                                  <a:solidFill>
                                    <a:schemeClr val="tx1"/>
                                  </a:solidFill>
                                  <a:latin typeface="Cambria Math" charset="0"/>
                                </a:rPr>
                                <m:t>𝜋</m:t>
                              </m:r>
                            </m:sup>
                          </m:sSup>
                        </m:e>
                      </m:nary>
                      <m:nary>
                        <m:naryPr>
                          <m:supHide m:val="on"/>
                          <m:ctrlPr>
                            <a:rPr lang="en-US" altLang="ja-JP" sz="2000" i="1">
                              <a:solidFill>
                                <a:schemeClr val="tx1"/>
                              </a:solidFill>
                              <a:latin typeface="Cambria Math" charset="0"/>
                            </a:rPr>
                          </m:ctrlPr>
                        </m:naryPr>
                        <m:sub>
                          <m:r>
                            <a:rPr lang="en-US" altLang="ja-JP" sz="2000" i="1">
                              <a:solidFill>
                                <a:schemeClr val="tx1"/>
                              </a:solidFill>
                              <a:latin typeface="Cambria Math" charset="0"/>
                            </a:rPr>
                            <m:t>𝐴</m:t>
                          </m:r>
                        </m:sub>
                        <m:sup/>
                        <m:e>
                          <m:r>
                            <a:rPr lang="en-US" altLang="ja-JP" sz="2000" i="1">
                              <a:solidFill>
                                <a:schemeClr val="tx1"/>
                              </a:solidFill>
                              <a:latin typeface="Cambria Math" charset="0"/>
                            </a:rPr>
                            <m:t>𝜋</m:t>
                          </m:r>
                          <m:d>
                            <m:dPr>
                              <m:ctrlPr>
                                <a:rPr lang="en-US" altLang="ja-JP" sz="2000" i="1">
                                  <a:solidFill>
                                    <a:schemeClr val="tx1"/>
                                  </a:solidFill>
                                  <a:latin typeface="Cambria Math" charset="0"/>
                                </a:rPr>
                              </m:ctrlPr>
                            </m:dPr>
                            <m:e>
                              <m:r>
                                <a:rPr lang="en-US" altLang="ja-JP" sz="2000" i="1">
                                  <a:solidFill>
                                    <a:schemeClr val="tx1"/>
                                  </a:solidFill>
                                  <a:latin typeface="Cambria Math" charset="0"/>
                                </a:rPr>
                                <m:t>𝑎</m:t>
                              </m:r>
                              <m:r>
                                <a:rPr lang="en-US" altLang="ja-JP" sz="2000" b="0" i="1" smtClean="0">
                                  <a:solidFill>
                                    <a:schemeClr val="tx1"/>
                                  </a:solidFill>
                                  <a:latin typeface="Cambria Math" charset="0"/>
                                </a:rPr>
                                <m:t>|</m:t>
                              </m:r>
                              <m:r>
                                <a:rPr lang="en-US" altLang="ja-JP" sz="2000" b="0" i="1" smtClean="0">
                                  <a:solidFill>
                                    <a:schemeClr val="tx1"/>
                                  </a:solidFill>
                                  <a:latin typeface="Cambria Math" charset="0"/>
                                </a:rPr>
                                <m:t>𝑠</m:t>
                              </m:r>
                            </m:e>
                          </m:d>
                          <m:r>
                            <a:rPr lang="en-US" altLang="ja-JP" sz="2000" b="0" i="1" smtClean="0">
                              <a:solidFill>
                                <a:schemeClr val="tx1"/>
                              </a:solidFill>
                              <a:latin typeface="Cambria Math" charset="0"/>
                            </a:rPr>
                            <m:t> </m:t>
                          </m:r>
                          <m:r>
                            <a:rPr lang="en-US" altLang="ja-JP" sz="2000" i="1">
                              <a:solidFill>
                                <a:schemeClr val="tx1"/>
                              </a:solidFill>
                              <a:latin typeface="Cambria Math" charset="0"/>
                            </a:rPr>
                            <m:t>𝑟</m:t>
                          </m:r>
                          <m:d>
                            <m:dPr>
                              <m:ctrlPr>
                                <a:rPr lang="en-US" altLang="ja-JP" sz="2000" i="1">
                                  <a:solidFill>
                                    <a:schemeClr val="tx1"/>
                                  </a:solidFill>
                                  <a:latin typeface="Cambria Math" charset="0"/>
                                </a:rPr>
                              </m:ctrlPr>
                            </m:dPr>
                            <m:e>
                              <m:r>
                                <a:rPr lang="en-US" altLang="ja-JP" sz="2000" i="1">
                                  <a:solidFill>
                                    <a:schemeClr val="tx1"/>
                                  </a:solidFill>
                                  <a:latin typeface="Cambria Math" charset="0"/>
                                </a:rPr>
                                <m:t>𝑠</m:t>
                              </m:r>
                              <m:r>
                                <a:rPr lang="en-US" altLang="ja-JP" sz="2000" i="1">
                                  <a:solidFill>
                                    <a:schemeClr val="tx1"/>
                                  </a:solidFill>
                                  <a:latin typeface="Cambria Math" charset="0"/>
                                </a:rPr>
                                <m:t>,</m:t>
                              </m:r>
                              <m:r>
                                <a:rPr lang="en-US" altLang="ja-JP" sz="2000" i="1">
                                  <a:solidFill>
                                    <a:schemeClr val="tx1"/>
                                  </a:solidFill>
                                  <a:latin typeface="Cambria Math" charset="0"/>
                                </a:rPr>
                                <m:t>𝑎</m:t>
                              </m:r>
                            </m:e>
                          </m:d>
                          <m:r>
                            <a:rPr lang="en-US" altLang="ja-JP" sz="2000" i="1">
                              <a:solidFill>
                                <a:schemeClr val="tx1"/>
                              </a:solidFill>
                              <a:latin typeface="Cambria Math" charset="0"/>
                            </a:rPr>
                            <m:t> </m:t>
                          </m:r>
                          <m:r>
                            <a:rPr lang="en-US" altLang="ja-JP" sz="2000" i="1">
                              <a:solidFill>
                                <a:schemeClr val="tx1"/>
                              </a:solidFill>
                              <a:latin typeface="Cambria Math" charset="0"/>
                            </a:rPr>
                            <m:t>𝑑𝑎</m:t>
                          </m:r>
                          <m:r>
                            <a:rPr lang="en-US" altLang="ja-JP" sz="2000" i="1">
                              <a:solidFill>
                                <a:schemeClr val="tx1"/>
                              </a:solidFill>
                              <a:latin typeface="Cambria Math" charset="0"/>
                            </a:rPr>
                            <m:t> </m:t>
                          </m:r>
                          <m:r>
                            <a:rPr lang="en-US" altLang="ja-JP" sz="2000" i="1">
                              <a:solidFill>
                                <a:schemeClr val="tx1"/>
                              </a:solidFill>
                              <a:latin typeface="Cambria Math" charset="0"/>
                            </a:rPr>
                            <m:t>𝑑𝑠</m:t>
                          </m:r>
                        </m:e>
                      </m:nary>
                    </m:oMath>
                  </m:oMathPara>
                </a14:m>
                <a:endParaRPr lang="en-US" altLang="ja-JP" dirty="0" smtClean="0"/>
              </a:p>
              <a:p>
                <a:pPr marL="108000" lvl="1" indent="0">
                  <a:lnSpc>
                    <a:spcPct val="150000"/>
                  </a:lnSpc>
                  <a:spcBef>
                    <a:spcPts val="1200"/>
                  </a:spcBef>
                  <a:spcAft>
                    <a:spcPts val="200"/>
                  </a:spcAft>
                  <a:buSzPct val="100000"/>
                  <a:buNone/>
                </a:pPr>
                <a14:m>
                  <m:oMathPara xmlns:m="http://schemas.openxmlformats.org/officeDocument/2006/math">
                    <m:oMathParaPr>
                      <m:jc m:val="centerGroup"/>
                    </m:oMathParaPr>
                    <m:oMath xmlns:m="http://schemas.openxmlformats.org/officeDocument/2006/math">
                      <m:sSub>
                        <m:sSubPr>
                          <m:ctrlPr>
                            <a:rPr lang="en-US" altLang="ja-JP" sz="2000" i="1" smtClean="0">
                              <a:solidFill>
                                <a:schemeClr val="tx1"/>
                              </a:solidFill>
                              <a:latin typeface="Cambria Math" charset="0"/>
                            </a:rPr>
                          </m:ctrlPr>
                        </m:sSubPr>
                        <m:e>
                          <m:r>
                            <a:rPr lang="en-US" altLang="ja-JP" sz="2000">
                              <a:solidFill>
                                <a:schemeClr val="tx1"/>
                              </a:solidFill>
                              <a:latin typeface="Cambria Math" charset="0"/>
                            </a:rPr>
                            <m:t>𝛻</m:t>
                          </m:r>
                        </m:e>
                        <m:sub>
                          <m:r>
                            <a:rPr lang="en-US" altLang="ja-JP" sz="2000" i="1">
                              <a:solidFill>
                                <a:schemeClr val="tx1"/>
                              </a:solidFill>
                              <a:latin typeface="Cambria Math" charset="0"/>
                            </a:rPr>
                            <m:t>𝜃</m:t>
                          </m:r>
                        </m:sub>
                      </m:sSub>
                      <m:r>
                        <a:rPr lang="en-US" altLang="ja-JP" sz="2000" i="1">
                          <a:solidFill>
                            <a:schemeClr val="tx1"/>
                          </a:solidFill>
                          <a:latin typeface="Cambria Math" charset="0"/>
                        </a:rPr>
                        <m:t>𝐽</m:t>
                      </m:r>
                      <m:d>
                        <m:dPr>
                          <m:ctrlPr>
                            <a:rPr lang="en-US" altLang="ja-JP" sz="2000" i="1">
                              <a:solidFill>
                                <a:schemeClr val="tx1"/>
                              </a:solidFill>
                              <a:latin typeface="Cambria Math" charset="0"/>
                            </a:rPr>
                          </m:ctrlPr>
                        </m:dPr>
                        <m:e>
                          <m:sSub>
                            <m:sSubPr>
                              <m:ctrlPr>
                                <a:rPr lang="en-US" altLang="ja-JP" sz="2000" i="1">
                                  <a:solidFill>
                                    <a:schemeClr val="tx1"/>
                                  </a:solidFill>
                                  <a:latin typeface="Cambria Math" charset="0"/>
                                </a:rPr>
                              </m:ctrlPr>
                            </m:sSubPr>
                            <m:e>
                              <m:r>
                                <a:rPr lang="en-US" altLang="ja-JP" sz="2000" i="1">
                                  <a:solidFill>
                                    <a:schemeClr val="tx1"/>
                                  </a:solidFill>
                                  <a:latin typeface="Cambria Math" charset="0"/>
                                </a:rPr>
                                <m:t>𝜋</m:t>
                              </m:r>
                            </m:e>
                            <m:sub>
                              <m:r>
                                <a:rPr lang="en-US" altLang="ja-JP" sz="2000" i="1">
                                  <a:solidFill>
                                    <a:schemeClr val="tx1"/>
                                  </a:solidFill>
                                  <a:latin typeface="Cambria Math" charset="0"/>
                                </a:rPr>
                                <m:t>𝜃</m:t>
                              </m:r>
                            </m:sub>
                          </m:sSub>
                        </m:e>
                      </m:d>
                      <m:r>
                        <a:rPr lang="en-US" altLang="ja-JP" sz="2000" i="1">
                          <a:solidFill>
                            <a:schemeClr val="tx1"/>
                          </a:solidFill>
                          <a:latin typeface="Cambria Math" charset="0"/>
                        </a:rPr>
                        <m:t>=</m:t>
                      </m:r>
                      <m:nary>
                        <m:naryPr>
                          <m:supHide m:val="on"/>
                          <m:ctrlPr>
                            <a:rPr lang="en-US" altLang="ja-JP" sz="2000" i="1">
                              <a:solidFill>
                                <a:schemeClr val="tx1"/>
                              </a:solidFill>
                              <a:latin typeface="Cambria Math" charset="0"/>
                            </a:rPr>
                          </m:ctrlPr>
                        </m:naryPr>
                        <m:sub>
                          <m:r>
                            <a:rPr lang="en-US" altLang="ja-JP" sz="2000" i="1">
                              <a:solidFill>
                                <a:schemeClr val="tx1"/>
                              </a:solidFill>
                              <a:latin typeface="Cambria Math" charset="0"/>
                            </a:rPr>
                            <m:t>𝑆</m:t>
                          </m:r>
                        </m:sub>
                        <m:sup/>
                        <m:e>
                          <m:sSup>
                            <m:sSupPr>
                              <m:ctrlPr>
                                <a:rPr lang="en-US" altLang="ja-JP" sz="2000" i="1">
                                  <a:solidFill>
                                    <a:schemeClr val="tx1"/>
                                  </a:solidFill>
                                  <a:latin typeface="Cambria Math" charset="0"/>
                                </a:rPr>
                              </m:ctrlPr>
                            </m:sSupPr>
                            <m:e>
                              <m:r>
                                <a:rPr lang="en-US" altLang="ja-JP" sz="2000" i="1">
                                  <a:solidFill>
                                    <a:schemeClr val="tx1"/>
                                  </a:solidFill>
                                  <a:latin typeface="Cambria Math" charset="0"/>
                                </a:rPr>
                                <m:t>𝜌</m:t>
                              </m:r>
                            </m:e>
                            <m:sup>
                              <m:r>
                                <a:rPr lang="en-US" altLang="ja-JP" sz="2000" i="1">
                                  <a:solidFill>
                                    <a:schemeClr val="tx1"/>
                                  </a:solidFill>
                                  <a:latin typeface="Cambria Math" charset="0"/>
                                </a:rPr>
                                <m:t>𝜋</m:t>
                              </m:r>
                            </m:sup>
                          </m:sSup>
                        </m:e>
                      </m:nary>
                      <m:nary>
                        <m:naryPr>
                          <m:supHide m:val="on"/>
                          <m:ctrlPr>
                            <a:rPr lang="en-US" altLang="ja-JP" sz="2000" i="1">
                              <a:solidFill>
                                <a:schemeClr val="tx1"/>
                              </a:solidFill>
                              <a:latin typeface="Cambria Math" charset="0"/>
                            </a:rPr>
                          </m:ctrlPr>
                        </m:naryPr>
                        <m:sub>
                          <m:r>
                            <a:rPr lang="en-US" altLang="ja-JP" sz="2000" i="1">
                              <a:solidFill>
                                <a:schemeClr val="tx1"/>
                              </a:solidFill>
                              <a:latin typeface="Cambria Math" charset="0"/>
                            </a:rPr>
                            <m:t>𝐴</m:t>
                          </m:r>
                        </m:sub>
                        <m:sup/>
                        <m:e>
                          <m:sSub>
                            <m:sSubPr>
                              <m:ctrlPr>
                                <a:rPr lang="en-US" altLang="ja-JP" sz="2000" i="1">
                                  <a:solidFill>
                                    <a:schemeClr val="tx1"/>
                                  </a:solidFill>
                                  <a:latin typeface="Cambria Math" charset="0"/>
                                </a:rPr>
                              </m:ctrlPr>
                            </m:sSubPr>
                            <m:e>
                              <m:r>
                                <a:rPr lang="en-US" altLang="ja-JP" sz="2000">
                                  <a:solidFill>
                                    <a:schemeClr val="tx1"/>
                                  </a:solidFill>
                                  <a:latin typeface="Cambria Math" charset="0"/>
                                </a:rPr>
                                <m:t>𝛻</m:t>
                              </m:r>
                            </m:e>
                            <m:sub>
                              <m:r>
                                <a:rPr lang="en-US" altLang="ja-JP" sz="2000" i="1">
                                  <a:solidFill>
                                    <a:schemeClr val="tx1"/>
                                  </a:solidFill>
                                  <a:latin typeface="Cambria Math" charset="0"/>
                                </a:rPr>
                                <m:t>𝜃</m:t>
                              </m:r>
                            </m:sub>
                          </m:sSub>
                          <m:r>
                            <a:rPr lang="en-US" altLang="ja-JP" sz="2000" i="1">
                              <a:solidFill>
                                <a:schemeClr val="tx1"/>
                              </a:solidFill>
                              <a:latin typeface="Cambria Math" charset="0"/>
                            </a:rPr>
                            <m:t>𝜋</m:t>
                          </m:r>
                          <m:d>
                            <m:dPr>
                              <m:ctrlPr>
                                <a:rPr lang="en-US" altLang="ja-JP" sz="2000" i="1">
                                  <a:solidFill>
                                    <a:schemeClr val="tx1"/>
                                  </a:solidFill>
                                  <a:latin typeface="Cambria Math" charset="0"/>
                                </a:rPr>
                              </m:ctrlPr>
                            </m:dPr>
                            <m:e>
                              <m:r>
                                <a:rPr lang="en-US" altLang="ja-JP" sz="2000" i="1">
                                  <a:solidFill>
                                    <a:schemeClr val="tx1"/>
                                  </a:solidFill>
                                  <a:latin typeface="Cambria Math" charset="0"/>
                                </a:rPr>
                                <m:t>𝑎</m:t>
                              </m:r>
                              <m:r>
                                <a:rPr lang="en-US" altLang="ja-JP" sz="2000" b="0" i="1" smtClean="0">
                                  <a:solidFill>
                                    <a:schemeClr val="tx1"/>
                                  </a:solidFill>
                                  <a:latin typeface="Cambria Math" charset="0"/>
                                </a:rPr>
                                <m:t>|</m:t>
                              </m:r>
                              <m:r>
                                <a:rPr lang="en-US" altLang="ja-JP" sz="2000" b="0" i="1" smtClean="0">
                                  <a:solidFill>
                                    <a:schemeClr val="tx1"/>
                                  </a:solidFill>
                                  <a:latin typeface="Cambria Math" charset="0"/>
                                </a:rPr>
                                <m:t>𝑠</m:t>
                              </m:r>
                            </m:e>
                          </m:d>
                          <m:r>
                            <a:rPr lang="en-US" altLang="ja-JP" sz="2000" b="0" i="1" smtClean="0">
                              <a:solidFill>
                                <a:schemeClr val="tx1"/>
                              </a:solidFill>
                              <a:latin typeface="Cambria Math" charset="0"/>
                            </a:rPr>
                            <m:t> </m:t>
                          </m:r>
                          <m:r>
                            <a:rPr lang="en-US" altLang="ja-JP" sz="2000" i="1">
                              <a:solidFill>
                                <a:schemeClr val="tx1"/>
                              </a:solidFill>
                              <a:latin typeface="Cambria Math" charset="0"/>
                            </a:rPr>
                            <m:t>𝑟</m:t>
                          </m:r>
                          <m:d>
                            <m:dPr>
                              <m:ctrlPr>
                                <a:rPr lang="en-US" altLang="ja-JP" sz="2000" i="1">
                                  <a:solidFill>
                                    <a:schemeClr val="tx1"/>
                                  </a:solidFill>
                                  <a:latin typeface="Cambria Math" charset="0"/>
                                </a:rPr>
                              </m:ctrlPr>
                            </m:dPr>
                            <m:e>
                              <m:r>
                                <a:rPr lang="en-US" altLang="ja-JP" sz="2000" i="1">
                                  <a:solidFill>
                                    <a:schemeClr val="tx1"/>
                                  </a:solidFill>
                                  <a:latin typeface="Cambria Math" charset="0"/>
                                </a:rPr>
                                <m:t>𝑠</m:t>
                              </m:r>
                              <m:r>
                                <a:rPr lang="en-US" altLang="ja-JP" sz="2000" i="1">
                                  <a:solidFill>
                                    <a:schemeClr val="tx1"/>
                                  </a:solidFill>
                                  <a:latin typeface="Cambria Math" charset="0"/>
                                </a:rPr>
                                <m:t>,</m:t>
                              </m:r>
                              <m:r>
                                <a:rPr lang="en-US" altLang="ja-JP" sz="2000" i="1">
                                  <a:solidFill>
                                    <a:schemeClr val="tx1"/>
                                  </a:solidFill>
                                  <a:latin typeface="Cambria Math" charset="0"/>
                                </a:rPr>
                                <m:t>𝑎</m:t>
                              </m:r>
                            </m:e>
                          </m:d>
                          <m:r>
                            <a:rPr lang="en-US" altLang="ja-JP" sz="2000" i="1">
                              <a:solidFill>
                                <a:schemeClr val="tx1"/>
                              </a:solidFill>
                              <a:latin typeface="Cambria Math" charset="0"/>
                            </a:rPr>
                            <m:t> </m:t>
                          </m:r>
                          <m:r>
                            <a:rPr lang="en-US" altLang="ja-JP" sz="2000" i="1">
                              <a:solidFill>
                                <a:schemeClr val="tx1"/>
                              </a:solidFill>
                              <a:latin typeface="Cambria Math" charset="0"/>
                            </a:rPr>
                            <m:t>𝑑𝑎</m:t>
                          </m:r>
                          <m:r>
                            <a:rPr lang="en-US" altLang="ja-JP" sz="2000" i="1">
                              <a:solidFill>
                                <a:schemeClr val="tx1"/>
                              </a:solidFill>
                              <a:latin typeface="Cambria Math" charset="0"/>
                            </a:rPr>
                            <m:t> </m:t>
                          </m:r>
                          <m:r>
                            <a:rPr lang="en-US" altLang="ja-JP" sz="2000" i="1">
                              <a:solidFill>
                                <a:schemeClr val="tx1"/>
                              </a:solidFill>
                              <a:latin typeface="Cambria Math" charset="0"/>
                            </a:rPr>
                            <m:t>𝑑𝑠</m:t>
                          </m:r>
                        </m:e>
                      </m:nary>
                      <m:r>
                        <m:rPr>
                          <m:nor/>
                        </m:rPr>
                        <a:rPr lang="en-US" altLang="ja-JP" sz="2000" dirty="0">
                          <a:solidFill>
                            <a:schemeClr val="tx1"/>
                          </a:solidFill>
                        </a:rPr>
                        <m:t> </m:t>
                      </m:r>
                    </m:oMath>
                  </m:oMathPara>
                </a14:m>
                <a:endParaRPr lang="en-US" altLang="ja-JP" sz="2000" dirty="0">
                  <a:solidFill>
                    <a:schemeClr val="tx1"/>
                  </a:solidFill>
                </a:endParaRPr>
              </a:p>
              <a:p>
                <a:pPr marL="108000" lvl="1" indent="0">
                  <a:lnSpc>
                    <a:spcPct val="200000"/>
                  </a:lnSpc>
                  <a:spcBef>
                    <a:spcPts val="1200"/>
                  </a:spcBef>
                  <a:spcAft>
                    <a:spcPts val="200"/>
                  </a:spcAft>
                  <a:buSzPct val="100000"/>
                  <a:buNone/>
                </a:pPr>
                <a14:m>
                  <m:oMathPara xmlns:m="http://schemas.openxmlformats.org/officeDocument/2006/math">
                    <m:oMathParaPr>
                      <m:jc m:val="centerGroup"/>
                    </m:oMathParaPr>
                    <m:oMath xmlns:m="http://schemas.openxmlformats.org/officeDocument/2006/math">
                      <m:r>
                        <m:rPr>
                          <m:nor/>
                        </m:rPr>
                        <a:rPr lang="en-US" altLang="ja-JP" sz="2000" b="0" i="0" dirty="0" smtClean="0"/>
                        <m:t>                    </m:t>
                      </m:r>
                      <m:r>
                        <m:rPr>
                          <m:nor/>
                        </m:rPr>
                        <a:rPr lang="en-US" altLang="ja-JP" sz="2000" dirty="0">
                          <a:latin typeface="Cambria Math" charset="0"/>
                          <a:ea typeface="Cambria Math" charset="0"/>
                          <a:cs typeface="Cambria Math" charset="0"/>
                        </a:rPr>
                        <m:t>=</m:t>
                      </m:r>
                      <m:r>
                        <m:rPr>
                          <m:nor/>
                        </m:rPr>
                        <a:rPr lang="en-US" altLang="ja-JP" sz="2000" dirty="0"/>
                        <m:t> </m:t>
                      </m:r>
                      <m:sSub>
                        <m:sSubPr>
                          <m:ctrlPr>
                            <a:rPr lang="en-US" altLang="ja-JP" sz="2000" i="1" smtClean="0">
                              <a:solidFill>
                                <a:schemeClr val="tx1"/>
                              </a:solidFill>
                              <a:latin typeface="Cambria Math" charset="0"/>
                              <a:ea typeface="Cambria Math" charset="0"/>
                              <a:cs typeface="Cambria Math" charset="0"/>
                            </a:rPr>
                          </m:ctrlPr>
                        </m:sSubPr>
                        <m:e>
                          <m:r>
                            <a:rPr lang="en-US" altLang="ja-JP" sz="2000" i="1">
                              <a:solidFill>
                                <a:schemeClr val="tx1"/>
                              </a:solidFill>
                              <a:latin typeface="Cambria Math" charset="0"/>
                              <a:ea typeface="Cambria Math" charset="0"/>
                              <a:cs typeface="Cambria Math" charset="0"/>
                            </a:rPr>
                            <m:t>𝔼</m:t>
                          </m:r>
                        </m:e>
                        <m:sub>
                          <m:r>
                            <a:rPr lang="en-US" altLang="ja-JP" sz="2000" i="1">
                              <a:solidFill>
                                <a:schemeClr val="tx1"/>
                              </a:solidFill>
                              <a:latin typeface="Cambria Math" charset="0"/>
                              <a:ea typeface="Cambria Math" charset="0"/>
                              <a:cs typeface="Cambria Math" charset="0"/>
                            </a:rPr>
                            <m:t>𝑠</m:t>
                          </m:r>
                          <m:r>
                            <a:rPr lang="en-US" altLang="ja-JP" sz="2000" i="1">
                              <a:solidFill>
                                <a:schemeClr val="tx1"/>
                              </a:solidFill>
                              <a:latin typeface="Cambria Math" charset="0"/>
                              <a:ea typeface="Cambria Math" charset="0"/>
                              <a:cs typeface="Cambria Math" charset="0"/>
                            </a:rPr>
                            <m:t>~</m:t>
                          </m:r>
                          <m:r>
                            <a:rPr lang="en-US" altLang="ja-JP" sz="2000" i="1">
                              <a:solidFill>
                                <a:schemeClr val="tx1"/>
                              </a:solidFill>
                              <a:latin typeface="Cambria Math" charset="0"/>
                              <a:ea typeface="Cambria Math" charset="0"/>
                              <a:cs typeface="Cambria Math" charset="0"/>
                            </a:rPr>
                            <m:t>𝜌</m:t>
                          </m:r>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ea typeface="Cambria Math" charset="0"/>
                              <a:cs typeface="Cambria Math" charset="0"/>
                            </a:rPr>
                            <m:t>𝑎</m:t>
                          </m:r>
                          <m:r>
                            <a:rPr lang="en-US" altLang="ja-JP" sz="2000" i="1">
                              <a:solidFill>
                                <a:schemeClr val="tx1"/>
                              </a:solidFill>
                              <a:latin typeface="Cambria Math" charset="0"/>
                              <a:ea typeface="Cambria Math" charset="0"/>
                              <a:cs typeface="Cambria Math" charset="0"/>
                            </a:rPr>
                            <m:t>~</m:t>
                          </m:r>
                          <m:sSub>
                            <m:sSubPr>
                              <m:ctrlPr>
                                <a:rPr lang="en-US" altLang="ja-JP" sz="2000" i="1">
                                  <a:solidFill>
                                    <a:schemeClr val="tx1"/>
                                  </a:solidFill>
                                  <a:latin typeface="Cambria Math" charset="0"/>
                                  <a:ea typeface="Cambria Math" charset="0"/>
                                  <a:cs typeface="Cambria Math" charset="0"/>
                                </a:rPr>
                              </m:ctrlPr>
                            </m:sSubPr>
                            <m:e>
                              <m:r>
                                <a:rPr lang="en-US" altLang="ja-JP" sz="2000" i="1">
                                  <a:solidFill>
                                    <a:schemeClr val="tx1"/>
                                  </a:solidFill>
                                  <a:latin typeface="Cambria Math" charset="0"/>
                                  <a:ea typeface="Cambria Math" charset="0"/>
                                  <a:cs typeface="Cambria Math" charset="0"/>
                                </a:rPr>
                                <m:t>𝜋</m:t>
                              </m:r>
                            </m:e>
                            <m:sub>
                              <m:r>
                                <a:rPr lang="en-US" altLang="ja-JP" sz="2000" i="1">
                                  <a:solidFill>
                                    <a:schemeClr val="tx1"/>
                                  </a:solidFill>
                                  <a:latin typeface="Cambria Math" charset="0"/>
                                  <a:ea typeface="Cambria Math" charset="0"/>
                                  <a:cs typeface="Cambria Math" charset="0"/>
                                </a:rPr>
                                <m:t>𝜃</m:t>
                              </m:r>
                            </m:sub>
                          </m:sSub>
                          <m:r>
                            <a:rPr lang="en-US" altLang="ja-JP" sz="2000" i="1">
                              <a:solidFill>
                                <a:schemeClr val="tx1"/>
                              </a:solidFill>
                              <a:latin typeface="Cambria Math" charset="0"/>
                              <a:ea typeface="Cambria Math" charset="0"/>
                              <a:cs typeface="Cambria Math" charset="0"/>
                            </a:rPr>
                            <m:t> </m:t>
                          </m:r>
                        </m:sub>
                      </m:sSub>
                      <m:d>
                        <m:dPr>
                          <m:begChr m:val="["/>
                          <m:endChr m:val="]"/>
                          <m:ctrlPr>
                            <a:rPr lang="en-US" altLang="ja-JP" sz="2000" i="1">
                              <a:solidFill>
                                <a:schemeClr val="tx1"/>
                              </a:solidFill>
                              <a:latin typeface="Cambria Math" charset="0"/>
                              <a:ea typeface="Cambria Math" charset="0"/>
                              <a:cs typeface="Cambria Math" charset="0"/>
                            </a:rPr>
                          </m:ctrlPr>
                        </m:dPr>
                        <m:e>
                          <m:sSub>
                            <m:sSubPr>
                              <m:ctrlPr>
                                <a:rPr lang="en-US" altLang="ja-JP" sz="2000" i="1">
                                  <a:solidFill>
                                    <a:schemeClr val="tx1"/>
                                  </a:solidFill>
                                  <a:latin typeface="Cambria Math" charset="0"/>
                                </a:rPr>
                              </m:ctrlPr>
                            </m:sSubPr>
                            <m:e>
                              <m:r>
                                <a:rPr lang="en-US" altLang="ja-JP" sz="2000">
                                  <a:solidFill>
                                    <a:schemeClr val="tx1"/>
                                  </a:solidFill>
                                  <a:latin typeface="Cambria Math" charset="0"/>
                                </a:rPr>
                                <m:t>𝛻</m:t>
                              </m:r>
                            </m:e>
                            <m:sub>
                              <m:r>
                                <a:rPr lang="en-US" altLang="ja-JP" sz="2000" i="1">
                                  <a:solidFill>
                                    <a:schemeClr val="tx1"/>
                                  </a:solidFill>
                                  <a:latin typeface="Cambria Math" charset="0"/>
                                </a:rPr>
                                <m:t>𝜃</m:t>
                              </m:r>
                            </m:sub>
                          </m:sSub>
                          <m:func>
                            <m:funcPr>
                              <m:ctrlPr>
                                <a:rPr lang="en-US" altLang="ja-JP" sz="2000" i="1">
                                  <a:solidFill>
                                    <a:schemeClr val="tx1"/>
                                  </a:solidFill>
                                  <a:latin typeface="Cambria Math" charset="0"/>
                                </a:rPr>
                              </m:ctrlPr>
                            </m:funcPr>
                            <m:fName>
                              <m:r>
                                <m:rPr>
                                  <m:sty m:val="p"/>
                                </m:rPr>
                                <a:rPr lang="en-US" altLang="ja-JP" sz="2000">
                                  <a:solidFill>
                                    <a:schemeClr val="tx1"/>
                                  </a:solidFill>
                                  <a:latin typeface="Cambria Math" charset="0"/>
                                </a:rPr>
                                <m:t>log</m:t>
                              </m:r>
                            </m:fName>
                            <m:e>
                              <m:sSub>
                                <m:sSubPr>
                                  <m:ctrlPr>
                                    <a:rPr lang="en-US" altLang="ja-JP" sz="2000" i="1">
                                      <a:solidFill>
                                        <a:schemeClr val="tx1"/>
                                      </a:solidFill>
                                      <a:latin typeface="Cambria Math" charset="0"/>
                                    </a:rPr>
                                  </m:ctrlPr>
                                </m:sSubPr>
                                <m:e>
                                  <m:r>
                                    <a:rPr lang="en-US" altLang="ja-JP" sz="2000" i="1">
                                      <a:solidFill>
                                        <a:schemeClr val="tx1"/>
                                      </a:solidFill>
                                      <a:latin typeface="Cambria Math" charset="0"/>
                                    </a:rPr>
                                    <m:t>𝜋</m:t>
                                  </m:r>
                                </m:e>
                                <m:sub>
                                  <m:r>
                                    <a:rPr lang="en-US" altLang="ja-JP" sz="2000" i="1">
                                      <a:solidFill>
                                        <a:schemeClr val="tx1"/>
                                      </a:solidFill>
                                      <a:latin typeface="Cambria Math" charset="0"/>
                                    </a:rPr>
                                    <m:t>𝜃</m:t>
                                  </m:r>
                                </m:sub>
                              </m:sSub>
                              <m:r>
                                <a:rPr lang="en-US" altLang="ja-JP" sz="2000" i="1">
                                  <a:solidFill>
                                    <a:schemeClr val="tx1"/>
                                  </a:solidFill>
                                  <a:latin typeface="Cambria Math" charset="0"/>
                                </a:rPr>
                                <m:t>(</m:t>
                              </m:r>
                              <m:r>
                                <a:rPr lang="en-US" altLang="ja-JP" sz="2000" i="1">
                                  <a:solidFill>
                                    <a:schemeClr val="tx1"/>
                                  </a:solidFill>
                                  <a:latin typeface="Cambria Math" charset="0"/>
                                </a:rPr>
                                <m:t>𝑎</m:t>
                              </m:r>
                              <m:r>
                                <a:rPr lang="en-US" altLang="ja-JP" sz="2000" i="1">
                                  <a:solidFill>
                                    <a:schemeClr val="tx1"/>
                                  </a:solidFill>
                                  <a:latin typeface="Cambria Math" charset="0"/>
                                </a:rPr>
                                <m:t>|</m:t>
                              </m:r>
                              <m:r>
                                <a:rPr lang="en-US" altLang="ja-JP" sz="2000" i="1">
                                  <a:solidFill>
                                    <a:schemeClr val="tx1"/>
                                  </a:solidFill>
                                  <a:latin typeface="Cambria Math" charset="0"/>
                                </a:rPr>
                                <m:t>𝑠</m:t>
                              </m:r>
                              <m:r>
                                <a:rPr lang="en-US" altLang="ja-JP" sz="2000" i="1">
                                  <a:solidFill>
                                    <a:schemeClr val="tx1"/>
                                  </a:solidFill>
                                  <a:latin typeface="Cambria Math" charset="0"/>
                                </a:rPr>
                                <m:t>)</m:t>
                              </m:r>
                            </m:e>
                          </m:func>
                          <m:r>
                            <a:rPr lang="en-US" altLang="ja-JP" sz="2000" i="1">
                              <a:solidFill>
                                <a:schemeClr val="tx1"/>
                              </a:solidFill>
                              <a:latin typeface="Cambria Math" charset="0"/>
                              <a:ea typeface="Cambria Math" charset="0"/>
                              <a:cs typeface="Cambria Math" charset="0"/>
                            </a:rPr>
                            <m:t>𝑟</m:t>
                          </m:r>
                          <m:d>
                            <m:dPr>
                              <m:ctrlPr>
                                <a:rPr lang="en-US" altLang="ja-JP" sz="2000" i="1">
                                  <a:solidFill>
                                    <a:schemeClr val="tx1"/>
                                  </a:solidFill>
                                  <a:latin typeface="Cambria Math" charset="0"/>
                                  <a:ea typeface="Cambria Math" charset="0"/>
                                  <a:cs typeface="Cambria Math" charset="0"/>
                                </a:rPr>
                              </m:ctrlPr>
                            </m:dPr>
                            <m:e>
                              <m:r>
                                <a:rPr lang="en-US" altLang="ja-JP" sz="2000" i="1">
                                  <a:solidFill>
                                    <a:schemeClr val="tx1"/>
                                  </a:solidFill>
                                  <a:latin typeface="Cambria Math" charset="0"/>
                                  <a:ea typeface="Cambria Math" charset="0"/>
                                  <a:cs typeface="Cambria Math" charset="0"/>
                                </a:rPr>
                                <m:t>𝑠</m:t>
                              </m:r>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ea typeface="Cambria Math" charset="0"/>
                                  <a:cs typeface="Cambria Math" charset="0"/>
                                </a:rPr>
                                <m:t>𝑎</m:t>
                              </m:r>
                            </m:e>
                          </m:d>
                        </m:e>
                      </m:d>
                    </m:oMath>
                  </m:oMathPara>
                </a14:m>
                <a:endParaRPr lang="en-US" altLang="ja-JP" i="1" dirty="0" smtClean="0">
                  <a:latin typeface="Cambria Math" charset="0"/>
                  <a:ea typeface="Cambria Math" charset="0"/>
                  <a:cs typeface="Cambria Math" charset="0"/>
                </a:endParaRPr>
              </a:p>
              <a:p>
                <a:pPr marL="108000" lvl="1" indent="0">
                  <a:lnSpc>
                    <a:spcPct val="150000"/>
                  </a:lnSpc>
                  <a:spcBef>
                    <a:spcPts val="1200"/>
                  </a:spcBef>
                  <a:spcAft>
                    <a:spcPts val="200"/>
                  </a:spcAft>
                  <a:buSzPct val="100000"/>
                  <a:buNone/>
                </a:pPr>
                <a14:m>
                  <m:oMathPara xmlns:m="http://schemas.openxmlformats.org/officeDocument/2006/math">
                    <m:oMathParaPr>
                      <m:jc m:val="centerGroup"/>
                    </m:oMathParaPr>
                    <m:oMath xmlns:m="http://schemas.openxmlformats.org/officeDocument/2006/math">
                      <m:r>
                        <m:rPr>
                          <m:nor/>
                        </m:rPr>
                        <a:rPr lang="en-US" altLang="ja-JP" sz="2000" b="0" i="0" dirty="0" smtClean="0">
                          <a:solidFill>
                            <a:schemeClr val="tx1"/>
                          </a:solidFill>
                          <a:latin typeface="Cambria Math" charset="0"/>
                          <a:ea typeface="Cambria Math" charset="0"/>
                          <a:cs typeface="Cambria Math" charset="0"/>
                        </a:rPr>
                        <m:t>       </m:t>
                      </m:r>
                      <m:r>
                        <m:rPr>
                          <m:nor/>
                        </m:rPr>
                        <a:rPr lang="en-US" altLang="ja-JP" sz="2000" dirty="0" smtClean="0">
                          <a:solidFill>
                            <a:schemeClr val="tx1"/>
                          </a:solidFill>
                          <a:latin typeface="Cambria Math" charset="0"/>
                          <a:ea typeface="Cambria Math" charset="0"/>
                          <a:cs typeface="Cambria Math" charset="0"/>
                        </a:rPr>
                        <m:t>≅</m:t>
                      </m:r>
                      <m:r>
                        <m:rPr>
                          <m:nor/>
                        </m:rPr>
                        <a:rPr lang="en-US" altLang="ja-JP" sz="2000" dirty="0" smtClean="0">
                          <a:solidFill>
                            <a:schemeClr val="tx1"/>
                          </a:solidFill>
                        </a:rPr>
                        <m:t> </m:t>
                      </m:r>
                      <m:f>
                        <m:fPr>
                          <m:ctrlPr>
                            <a:rPr lang="en-US" altLang="ja-JP" sz="2000" b="0" i="1" smtClean="0">
                              <a:solidFill>
                                <a:schemeClr val="tx1"/>
                              </a:solidFill>
                              <a:latin typeface="Cambria Math" charset="0"/>
                              <a:ea typeface="Cambria Math" charset="0"/>
                              <a:cs typeface="Cambria Math" charset="0"/>
                            </a:rPr>
                          </m:ctrlPr>
                        </m:fPr>
                        <m:num>
                          <m:r>
                            <a:rPr lang="en-US" altLang="ja-JP" sz="2000" b="0" i="1" smtClean="0">
                              <a:solidFill>
                                <a:schemeClr val="tx1"/>
                              </a:solidFill>
                              <a:latin typeface="Cambria Math" charset="0"/>
                              <a:ea typeface="Cambria Math" charset="0"/>
                              <a:cs typeface="Cambria Math" charset="0"/>
                            </a:rPr>
                            <m:t>1</m:t>
                          </m:r>
                        </m:num>
                        <m:den>
                          <m:r>
                            <a:rPr lang="en-US" altLang="ja-JP" sz="2000" b="0" i="1" smtClean="0">
                              <a:solidFill>
                                <a:schemeClr val="tx1"/>
                              </a:solidFill>
                              <a:latin typeface="Cambria Math" charset="0"/>
                              <a:ea typeface="Cambria Math" charset="0"/>
                              <a:cs typeface="Cambria Math" charset="0"/>
                            </a:rPr>
                            <m:t>𝑀</m:t>
                          </m:r>
                        </m:den>
                      </m:f>
                      <m:r>
                        <a:rPr lang="en-US" altLang="ja-JP" sz="2000" b="0" i="1" smtClean="0">
                          <a:solidFill>
                            <a:schemeClr val="tx1"/>
                          </a:solidFill>
                          <a:latin typeface="Cambria Math" charset="0"/>
                          <a:ea typeface="Cambria Math" charset="0"/>
                          <a:cs typeface="Cambria Math" charset="0"/>
                        </a:rPr>
                        <m:t> </m:t>
                      </m:r>
                      <m:d>
                        <m:dPr>
                          <m:begChr m:val="["/>
                          <m:endChr m:val="]"/>
                          <m:ctrlPr>
                            <a:rPr lang="en-US" altLang="ja-JP" sz="2000" i="1">
                              <a:solidFill>
                                <a:schemeClr val="tx1"/>
                              </a:solidFill>
                              <a:latin typeface="Cambria Math" charset="0"/>
                              <a:ea typeface="Cambria Math" charset="0"/>
                              <a:cs typeface="Cambria Math" charset="0"/>
                            </a:rPr>
                          </m:ctrlPr>
                        </m:dPr>
                        <m:e>
                          <m:sSub>
                            <m:sSubPr>
                              <m:ctrlPr>
                                <a:rPr lang="en-US" altLang="ja-JP" sz="2000" i="1">
                                  <a:solidFill>
                                    <a:schemeClr val="tx1"/>
                                  </a:solidFill>
                                  <a:latin typeface="Cambria Math" charset="0"/>
                                </a:rPr>
                              </m:ctrlPr>
                            </m:sSubPr>
                            <m:e>
                              <m:r>
                                <a:rPr lang="en-US" altLang="ja-JP" sz="2000">
                                  <a:solidFill>
                                    <a:schemeClr val="tx1"/>
                                  </a:solidFill>
                                  <a:latin typeface="Cambria Math" charset="0"/>
                                </a:rPr>
                                <m:t>𝛻</m:t>
                              </m:r>
                            </m:e>
                            <m:sub>
                              <m:r>
                                <a:rPr lang="en-US" altLang="ja-JP" sz="2000" i="1">
                                  <a:solidFill>
                                    <a:schemeClr val="tx1"/>
                                  </a:solidFill>
                                  <a:latin typeface="Cambria Math" charset="0"/>
                                </a:rPr>
                                <m:t>𝜃</m:t>
                              </m:r>
                            </m:sub>
                          </m:sSub>
                          <m:func>
                            <m:funcPr>
                              <m:ctrlPr>
                                <a:rPr lang="en-US" altLang="ja-JP" sz="2000" i="1">
                                  <a:solidFill>
                                    <a:schemeClr val="tx1"/>
                                  </a:solidFill>
                                  <a:latin typeface="Cambria Math" charset="0"/>
                                </a:rPr>
                              </m:ctrlPr>
                            </m:funcPr>
                            <m:fName>
                              <m:r>
                                <m:rPr>
                                  <m:sty m:val="p"/>
                                </m:rPr>
                                <a:rPr lang="en-US" altLang="ja-JP" sz="2000">
                                  <a:solidFill>
                                    <a:schemeClr val="tx1"/>
                                  </a:solidFill>
                                  <a:latin typeface="Cambria Math" charset="0"/>
                                </a:rPr>
                                <m:t>log</m:t>
                              </m:r>
                            </m:fName>
                            <m:e>
                              <m:sSub>
                                <m:sSubPr>
                                  <m:ctrlPr>
                                    <a:rPr lang="en-US" altLang="ja-JP" sz="2000" i="1">
                                      <a:solidFill>
                                        <a:schemeClr val="tx1"/>
                                      </a:solidFill>
                                      <a:latin typeface="Cambria Math" charset="0"/>
                                    </a:rPr>
                                  </m:ctrlPr>
                                </m:sSubPr>
                                <m:e>
                                  <m:r>
                                    <a:rPr lang="en-US" altLang="ja-JP" sz="2000" i="1">
                                      <a:solidFill>
                                        <a:schemeClr val="tx1"/>
                                      </a:solidFill>
                                      <a:latin typeface="Cambria Math" charset="0"/>
                                    </a:rPr>
                                    <m:t>𝜋</m:t>
                                  </m:r>
                                </m:e>
                                <m:sub>
                                  <m:r>
                                    <a:rPr lang="en-US" altLang="ja-JP" sz="2000" i="1">
                                      <a:solidFill>
                                        <a:schemeClr val="tx1"/>
                                      </a:solidFill>
                                      <a:latin typeface="Cambria Math" charset="0"/>
                                    </a:rPr>
                                    <m:t>𝜃</m:t>
                                  </m:r>
                                </m:sub>
                              </m:sSub>
                              <m:r>
                                <a:rPr lang="en-US" altLang="ja-JP" sz="2000" i="1">
                                  <a:solidFill>
                                    <a:schemeClr val="tx1"/>
                                  </a:solidFill>
                                  <a:latin typeface="Cambria Math" charset="0"/>
                                </a:rPr>
                                <m:t>(</m:t>
                              </m:r>
                              <m:r>
                                <a:rPr lang="en-US" altLang="ja-JP" sz="2000" i="1">
                                  <a:solidFill>
                                    <a:schemeClr val="tx1"/>
                                  </a:solidFill>
                                  <a:latin typeface="Cambria Math" charset="0"/>
                                </a:rPr>
                                <m:t>𝑎</m:t>
                              </m:r>
                              <m:r>
                                <a:rPr lang="en-US" altLang="ja-JP" sz="2000" i="1">
                                  <a:solidFill>
                                    <a:schemeClr val="tx1"/>
                                  </a:solidFill>
                                  <a:latin typeface="Cambria Math" charset="0"/>
                                </a:rPr>
                                <m:t>|</m:t>
                              </m:r>
                              <m:r>
                                <a:rPr lang="en-US" altLang="ja-JP" sz="2000" i="1">
                                  <a:solidFill>
                                    <a:schemeClr val="tx1"/>
                                  </a:solidFill>
                                  <a:latin typeface="Cambria Math" charset="0"/>
                                </a:rPr>
                                <m:t>𝑠</m:t>
                              </m:r>
                              <m:r>
                                <a:rPr lang="en-US" altLang="ja-JP" sz="2000" i="1">
                                  <a:solidFill>
                                    <a:schemeClr val="tx1"/>
                                  </a:solidFill>
                                  <a:latin typeface="Cambria Math" charset="0"/>
                                </a:rPr>
                                <m:t>)</m:t>
                              </m:r>
                            </m:e>
                          </m:func>
                          <m:r>
                            <a:rPr lang="en-US" altLang="ja-JP" sz="2000" i="1">
                              <a:solidFill>
                                <a:schemeClr val="tx1"/>
                              </a:solidFill>
                              <a:latin typeface="Cambria Math" charset="0"/>
                              <a:ea typeface="Cambria Math" charset="0"/>
                              <a:cs typeface="Cambria Math" charset="0"/>
                            </a:rPr>
                            <m:t>𝑟</m:t>
                          </m:r>
                          <m:d>
                            <m:dPr>
                              <m:ctrlPr>
                                <a:rPr lang="en-US" altLang="ja-JP" sz="2000" i="1">
                                  <a:solidFill>
                                    <a:schemeClr val="tx1"/>
                                  </a:solidFill>
                                  <a:latin typeface="Cambria Math" charset="0"/>
                                  <a:ea typeface="Cambria Math" charset="0"/>
                                  <a:cs typeface="Cambria Math" charset="0"/>
                                </a:rPr>
                              </m:ctrlPr>
                            </m:dPr>
                            <m:e>
                              <m:r>
                                <a:rPr lang="en-US" altLang="ja-JP" sz="2000" i="1">
                                  <a:solidFill>
                                    <a:schemeClr val="tx1"/>
                                  </a:solidFill>
                                  <a:latin typeface="Cambria Math" charset="0"/>
                                  <a:ea typeface="Cambria Math" charset="0"/>
                                  <a:cs typeface="Cambria Math" charset="0"/>
                                </a:rPr>
                                <m:t>𝑠</m:t>
                              </m:r>
                              <m:r>
                                <a:rPr lang="en-US" altLang="ja-JP" sz="2000" i="1">
                                  <a:solidFill>
                                    <a:schemeClr val="tx1"/>
                                  </a:solidFill>
                                  <a:latin typeface="Cambria Math" charset="0"/>
                                  <a:ea typeface="Cambria Math" charset="0"/>
                                  <a:cs typeface="Cambria Math" charset="0"/>
                                </a:rPr>
                                <m:t>, </m:t>
                              </m:r>
                              <m:r>
                                <a:rPr lang="en-US" altLang="ja-JP" sz="2000" i="1">
                                  <a:solidFill>
                                    <a:schemeClr val="tx1"/>
                                  </a:solidFill>
                                  <a:latin typeface="Cambria Math" charset="0"/>
                                  <a:ea typeface="Cambria Math" charset="0"/>
                                  <a:cs typeface="Cambria Math" charset="0"/>
                                </a:rPr>
                                <m:t>𝑎</m:t>
                              </m:r>
                            </m:e>
                          </m:d>
                        </m:e>
                      </m:d>
                    </m:oMath>
                  </m:oMathPara>
                </a14:m>
                <a:endParaRPr lang="ja-JP" altLang="en-US" sz="2000" i="1" dirty="0" smtClean="0">
                  <a:solidFill>
                    <a:schemeClr val="tx1"/>
                  </a:solidFill>
                  <a:latin typeface="Cambria Math" charset="0"/>
                  <a:ea typeface="Cambria Math" charset="0"/>
                  <a:cs typeface="Cambria Math" charset="0"/>
                </a:endParaRPr>
              </a:p>
              <a:p>
                <a:pPr marL="250902" indent="-285750">
                  <a:lnSpc>
                    <a:spcPct val="150000"/>
                  </a:lnSpc>
                </a:pPr>
                <a:r>
                  <a:rPr lang="ja-JP" altLang="en-US" sz="1800" i="1" dirty="0" smtClean="0">
                    <a:latin typeface="+mn-ea"/>
                    <a:cs typeface="Cambria Math" charset="0"/>
                  </a:rPr>
                  <a:t>サンプリングによって勾配を推定できる！</a:t>
                </a:r>
                <a:endParaRPr lang="en-US" altLang="ja-JP" sz="1800" i="1" dirty="0" smtClean="0">
                  <a:latin typeface="+mn-ea"/>
                  <a:cs typeface="Cambria Math" charset="0"/>
                </a:endParaRPr>
              </a:p>
              <a:p>
                <a:pPr marL="250902" indent="-285750"/>
                <a:r>
                  <a:rPr lang="ja-JP" altLang="en-US" sz="1700" i="1" dirty="0" smtClean="0">
                    <a:latin typeface="+mn-ea"/>
                    <a:cs typeface="Cambria Math" charset="0"/>
                  </a:rPr>
                  <a:t>パラメータ化された確率分布を微分したいが</a:t>
                </a:r>
                <a:r>
                  <a:rPr lang="en-US" altLang="ja-JP" sz="1700" dirty="0" err="1" smtClean="0">
                    <a:latin typeface="+mn-ea"/>
                    <a:cs typeface="Cambria Math" charset="0"/>
                  </a:rPr>
                  <a:t>Reparametrization</a:t>
                </a:r>
                <a:r>
                  <a:rPr lang="en-US" altLang="ja-JP" sz="1700" dirty="0" smtClean="0">
                    <a:latin typeface="+mn-ea"/>
                    <a:cs typeface="Cambria Math" charset="0"/>
                  </a:rPr>
                  <a:t> trick</a:t>
                </a:r>
                <a:r>
                  <a:rPr lang="ja-JP" altLang="en-US" sz="1700" i="1" dirty="0" smtClean="0">
                    <a:latin typeface="+mn-ea"/>
                    <a:cs typeface="Cambria Math" charset="0"/>
                  </a:rPr>
                  <a:t>が使えないとき最近よく見る</a:t>
                </a:r>
                <a:endParaRPr lang="en-US" altLang="ja-JP" sz="1700" i="1" dirty="0" smtClean="0">
                  <a:latin typeface="+mn-ea"/>
                  <a:cs typeface="Cambria Math" charset="0"/>
                </a:endParaRPr>
              </a:p>
              <a:p>
                <a:pPr marL="612630" lvl="2" indent="-285750"/>
                <a:r>
                  <a:rPr lang="en-US" altLang="ja-JP" sz="1600" dirty="0" smtClean="0">
                    <a:latin typeface="+mn-ea"/>
                    <a:cs typeface="Cambria Math" charset="0"/>
                  </a:rPr>
                  <a:t>Hard Attention</a:t>
                </a:r>
                <a:r>
                  <a:rPr lang="ja-JP" altLang="en-US" sz="1600" dirty="0" smtClean="0">
                    <a:latin typeface="+mn-ea"/>
                    <a:cs typeface="Cambria Math" charset="0"/>
                  </a:rPr>
                  <a:t>とか</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383956"/>
                <a:ext cx="10058400" cy="4891583"/>
              </a:xfrm>
              <a:blipFill rotWithShape="0">
                <a:blip r:embed="rId3"/>
                <a:stretch>
                  <a:fillRect l="-1273" b="-249"/>
                </a:stretch>
              </a:blipFill>
            </p:spPr>
            <p:txBody>
              <a:bodyPr/>
              <a:lstStyle/>
              <a:p>
                <a:r>
                  <a:rPr lang="ja-JP" altLang="en-US">
                    <a:noFill/>
                  </a:rPr>
                  <a:t> </a:t>
                </a:r>
              </a:p>
            </p:txBody>
          </p:sp>
        </mc:Fallback>
      </mc:AlternateContent>
      <p:sp>
        <p:nvSpPr>
          <p:cNvPr id="4" name="TextBox 3"/>
          <p:cNvSpPr txBox="1"/>
          <p:nvPr/>
        </p:nvSpPr>
        <p:spPr>
          <a:xfrm>
            <a:off x="2495550" y="1864061"/>
            <a:ext cx="1107996" cy="369332"/>
          </a:xfrm>
          <a:prstGeom prst="rect">
            <a:avLst/>
          </a:prstGeom>
          <a:noFill/>
        </p:spPr>
        <p:txBody>
          <a:bodyPr wrap="none" rtlCol="0">
            <a:spAutoFit/>
          </a:bodyPr>
          <a:lstStyle/>
          <a:p>
            <a:r>
              <a:rPr kumimoji="1" lang="ja-JP" altLang="en-US" dirty="0" smtClean="0"/>
              <a:t>目的関数</a:t>
            </a:r>
            <a:endParaRPr kumimoji="1" lang="ja-JP" altLang="en-US" dirty="0"/>
          </a:p>
        </p:txBody>
      </p:sp>
      <p:sp>
        <p:nvSpPr>
          <p:cNvPr id="5" name="TextBox 4"/>
          <p:cNvSpPr txBox="1"/>
          <p:nvPr/>
        </p:nvSpPr>
        <p:spPr>
          <a:xfrm>
            <a:off x="1050846" y="2754935"/>
            <a:ext cx="2552700" cy="369332"/>
          </a:xfrm>
          <a:prstGeom prst="rect">
            <a:avLst/>
          </a:prstGeom>
          <a:noFill/>
        </p:spPr>
        <p:txBody>
          <a:bodyPr wrap="square" rtlCol="0">
            <a:spAutoFit/>
          </a:bodyPr>
          <a:lstStyle/>
          <a:p>
            <a:r>
              <a:rPr kumimoji="1" lang="ja-JP" altLang="en-US" dirty="0" smtClean="0"/>
              <a:t>求めたい</a:t>
            </a:r>
            <a:r>
              <a:rPr kumimoji="1" lang="en-US" altLang="ja-JP" dirty="0" smtClean="0"/>
              <a:t> policy gradient</a:t>
            </a:r>
            <a:endParaRPr kumimoji="1" lang="ja-JP" altLang="en-US" dirty="0"/>
          </a:p>
        </p:txBody>
      </p:sp>
      <p:cxnSp>
        <p:nvCxnSpPr>
          <p:cNvPr id="7" name="Straight Connector 6"/>
          <p:cNvCxnSpPr/>
          <p:nvPr/>
        </p:nvCxnSpPr>
        <p:spPr>
          <a:xfrm flipV="1">
            <a:off x="10125604" y="4166826"/>
            <a:ext cx="1493520" cy="127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049464" y="4387412"/>
            <a:ext cx="1569660" cy="646331"/>
          </a:xfrm>
          <a:prstGeom prst="rect">
            <a:avLst/>
          </a:prstGeom>
          <a:noFill/>
        </p:spPr>
        <p:txBody>
          <a:bodyPr wrap="none" rtlCol="0">
            <a:spAutoFit/>
          </a:bodyPr>
          <a:lstStyle/>
          <a:p>
            <a:r>
              <a:rPr kumimoji="1" lang="en-US" altLang="ja-JP" dirty="0" smtClean="0"/>
              <a:t>Score function</a:t>
            </a:r>
            <a:endParaRPr kumimoji="1" lang="ja-JP" altLang="en-US" dirty="0" smtClean="0"/>
          </a:p>
          <a:p>
            <a:r>
              <a:rPr kumimoji="1" lang="ja-JP" altLang="en-US" dirty="0" smtClean="0"/>
              <a:t>と呼ぶらしい</a:t>
            </a:r>
            <a:endParaRPr kumimoji="1" lang="ja-JP" altLang="en-US" dirty="0"/>
          </a:p>
        </p:txBody>
      </p:sp>
      <mc:AlternateContent xmlns:mc="http://schemas.openxmlformats.org/markup-compatibility/2006" xmlns:a14="http://schemas.microsoft.com/office/drawing/2010/main">
        <mc:Choice Requires="a14">
          <p:sp>
            <p:nvSpPr>
              <p:cNvPr id="10" name="TextBox 9"/>
              <p:cNvSpPr txBox="1"/>
              <p:nvPr/>
            </p:nvSpPr>
            <p:spPr>
              <a:xfrm>
                <a:off x="8593632" y="1679395"/>
                <a:ext cx="2562048" cy="369332"/>
              </a:xfrm>
              <a:prstGeom prst="rect">
                <a:avLst/>
              </a:prstGeom>
              <a:noFill/>
            </p:spPr>
            <p:txBody>
              <a:bodyPr wrap="none" rtlCol="0">
                <a:spAutoFit/>
              </a:bodyPr>
              <a:lstStyle/>
              <a:p>
                <a:pPr marL="393750" lvl="1" indent="-285750">
                  <a:spcBef>
                    <a:spcPts val="1200"/>
                  </a:spcBef>
                  <a:spcAft>
                    <a:spcPts val="200"/>
                  </a:spcAft>
                  <a:buSzPct val="100000"/>
                </a:pPr>
                <a14:m>
                  <m:oMath xmlns:m="http://schemas.openxmlformats.org/officeDocument/2006/math">
                    <m:r>
                      <a:rPr lang="en-US" altLang="ja-JP" i="1">
                        <a:latin typeface="Cambria Math" charset="0"/>
                      </a:rPr>
                      <m:t>𝜋</m:t>
                    </m:r>
                    <m:d>
                      <m:dPr>
                        <m:ctrlPr>
                          <a:rPr lang="en-US" altLang="ja-JP" i="1">
                            <a:latin typeface="Cambria Math" charset="0"/>
                          </a:rPr>
                        </m:ctrlPr>
                      </m:dPr>
                      <m:e>
                        <m:r>
                          <a:rPr lang="en-US" altLang="ja-JP" i="1">
                            <a:latin typeface="Cambria Math" charset="0"/>
                          </a:rPr>
                          <m:t>𝑎</m:t>
                        </m:r>
                        <m:r>
                          <a:rPr lang="en-US" altLang="ja-JP" i="1">
                            <a:latin typeface="Cambria Math" charset="0"/>
                          </a:rPr>
                          <m:t>|</m:t>
                        </m:r>
                        <m:r>
                          <a:rPr lang="en-US" altLang="ja-JP" i="1">
                            <a:latin typeface="Cambria Math" charset="0"/>
                          </a:rPr>
                          <m:t>𝑠</m:t>
                        </m:r>
                      </m:e>
                    </m:d>
                  </m:oMath>
                </a14:m>
                <a:r>
                  <a:rPr lang="ja-JP" altLang="en-US" dirty="0"/>
                  <a:t>は確率的な方策</a:t>
                </a:r>
                <a:endParaRPr lang="en-US" altLang="ja-JP" dirty="0"/>
              </a:p>
            </p:txBody>
          </p:sp>
        </mc:Choice>
        <mc:Fallback xmlns="">
          <p:sp>
            <p:nvSpPr>
              <p:cNvPr id="10" name="TextBox 9"/>
              <p:cNvSpPr txBox="1">
                <a:spLocks noRot="1" noChangeAspect="1" noMove="1" noResize="1" noEditPoints="1" noAdjustHandles="1" noChangeArrowheads="1" noChangeShapeType="1" noTextEdit="1"/>
              </p:cNvSpPr>
              <p:nvPr/>
            </p:nvSpPr>
            <p:spPr>
              <a:xfrm>
                <a:off x="8593632" y="1679395"/>
                <a:ext cx="2562048" cy="369332"/>
              </a:xfrm>
              <a:prstGeom prst="rect">
                <a:avLst/>
              </a:prstGeom>
              <a:blipFill rotWithShape="0">
                <a:blip r:embed="rId4"/>
                <a:stretch>
                  <a:fillRect t="-4918" r="-1667" b="-278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93284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Likelihood Ratio </a:t>
            </a:r>
            <a:r>
              <a:rPr lang="en-US" altLang="ja-JP" dirty="0"/>
              <a:t>M</a:t>
            </a:r>
            <a:r>
              <a:rPr kumimoji="1" lang="en-US" altLang="ja-JP" dirty="0" smtClean="0"/>
              <a:t>ethod</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383957"/>
                <a:ext cx="10058400" cy="5004143"/>
              </a:xfrm>
            </p:spPr>
            <p:txBody>
              <a:bodyPr>
                <a:normAutofit/>
              </a:bodyPr>
              <a:lstStyle/>
              <a:p>
                <a:pPr>
                  <a:lnSpc>
                    <a:spcPct val="150000"/>
                  </a:lnSpc>
                </a:pPr>
                <a:r>
                  <a:rPr lang="ja-JP" altLang="en-US" dirty="0" smtClean="0">
                    <a:solidFill>
                      <a:schemeClr val="tx1">
                        <a:lumMod val="75000"/>
                        <a:lumOff val="25000"/>
                      </a:schemeClr>
                    </a:solidFill>
                  </a:rPr>
                  <a:t>結局</a:t>
                </a:r>
                <a:r>
                  <a:rPr lang="en-US" altLang="ja-JP" dirty="0" smtClean="0">
                    <a:solidFill>
                      <a:schemeClr val="tx1">
                        <a:lumMod val="75000"/>
                        <a:lumOff val="25000"/>
                      </a:schemeClr>
                    </a:solidFill>
                  </a:rPr>
                  <a:t> : </a:t>
                </a:r>
                <a14:m>
                  <m:oMath xmlns:m="http://schemas.openxmlformats.org/officeDocument/2006/math">
                    <m:sSub>
                      <m:sSubPr>
                        <m:ctrlPr>
                          <a:rPr lang="en-US" altLang="ja-JP" i="1">
                            <a:solidFill>
                              <a:schemeClr val="tx1">
                                <a:lumMod val="75000"/>
                                <a:lumOff val="25000"/>
                              </a:schemeClr>
                            </a:solidFill>
                            <a:latin typeface="Cambria Math" charset="0"/>
                          </a:rPr>
                        </m:ctrlPr>
                      </m:sSubPr>
                      <m:e>
                        <m:r>
                          <a:rPr lang="en-US" altLang="ja-JP">
                            <a:solidFill>
                              <a:schemeClr val="tx1">
                                <a:lumMod val="75000"/>
                                <a:lumOff val="25000"/>
                              </a:schemeClr>
                            </a:solidFill>
                            <a:latin typeface="Cambria Math" charset="0"/>
                          </a:rPr>
                          <m:t>𝛻</m:t>
                        </m:r>
                      </m:e>
                      <m:sub>
                        <m:r>
                          <a:rPr lang="en-US" altLang="ja-JP" i="1">
                            <a:solidFill>
                              <a:schemeClr val="tx1">
                                <a:lumMod val="75000"/>
                                <a:lumOff val="25000"/>
                              </a:schemeClr>
                            </a:solidFill>
                            <a:latin typeface="Cambria Math" charset="0"/>
                          </a:rPr>
                          <m:t>𝜃</m:t>
                        </m:r>
                      </m:sub>
                    </m:sSub>
                    <m:r>
                      <a:rPr lang="en-US" altLang="ja-JP" i="1">
                        <a:solidFill>
                          <a:schemeClr val="tx1">
                            <a:lumMod val="75000"/>
                            <a:lumOff val="25000"/>
                          </a:schemeClr>
                        </a:solidFill>
                        <a:latin typeface="Cambria Math" charset="0"/>
                      </a:rPr>
                      <m:t>𝐽</m:t>
                    </m:r>
                    <m:d>
                      <m:dPr>
                        <m:ctrlPr>
                          <a:rPr lang="en-US" altLang="ja-JP" i="1">
                            <a:solidFill>
                              <a:schemeClr val="tx1">
                                <a:lumMod val="75000"/>
                                <a:lumOff val="25000"/>
                              </a:schemeClr>
                            </a:solidFill>
                            <a:latin typeface="Cambria Math" charset="0"/>
                          </a:rPr>
                        </m:ctrlPr>
                      </m:dPr>
                      <m:e>
                        <m:sSub>
                          <m:sSubPr>
                            <m:ctrlPr>
                              <a:rPr lang="en-US" altLang="ja-JP" i="1">
                                <a:solidFill>
                                  <a:schemeClr val="tx1">
                                    <a:lumMod val="75000"/>
                                    <a:lumOff val="25000"/>
                                  </a:schemeClr>
                                </a:solidFill>
                                <a:latin typeface="Cambria Math" charset="0"/>
                              </a:rPr>
                            </m:ctrlPr>
                          </m:sSubPr>
                          <m:e>
                            <m:r>
                              <a:rPr lang="en-US" altLang="ja-JP" i="1">
                                <a:solidFill>
                                  <a:schemeClr val="tx1">
                                    <a:lumMod val="75000"/>
                                    <a:lumOff val="25000"/>
                                  </a:schemeClr>
                                </a:solidFill>
                                <a:latin typeface="Cambria Math" charset="0"/>
                              </a:rPr>
                              <m:t>𝜋</m:t>
                            </m:r>
                          </m:e>
                          <m:sub>
                            <m:r>
                              <a:rPr lang="en-US" altLang="ja-JP" i="1">
                                <a:solidFill>
                                  <a:schemeClr val="tx1">
                                    <a:lumMod val="75000"/>
                                    <a:lumOff val="25000"/>
                                  </a:schemeClr>
                                </a:solidFill>
                                <a:latin typeface="Cambria Math" charset="0"/>
                              </a:rPr>
                              <m:t>𝜃</m:t>
                            </m:r>
                          </m:sub>
                        </m:sSub>
                      </m:e>
                    </m:d>
                    <m:r>
                      <m:rPr>
                        <m:nor/>
                      </m:rPr>
                      <a:rPr lang="en-US" altLang="ja-JP" b="0" i="0" smtClean="0">
                        <a:solidFill>
                          <a:schemeClr val="tx1">
                            <a:lumMod val="75000"/>
                            <a:lumOff val="25000"/>
                          </a:schemeClr>
                        </a:solidFill>
                        <a:latin typeface="Cambria Math" charset="0"/>
                      </a:rPr>
                      <m:t> </m:t>
                    </m:r>
                    <m:r>
                      <m:rPr>
                        <m:nor/>
                      </m:rPr>
                      <a:rPr lang="en-US" altLang="ja-JP" dirty="0">
                        <a:solidFill>
                          <a:schemeClr val="tx1">
                            <a:lumMod val="75000"/>
                            <a:lumOff val="25000"/>
                          </a:schemeClr>
                        </a:solidFill>
                        <a:latin typeface="Cambria Math" charset="0"/>
                        <a:ea typeface="Cambria Math" charset="0"/>
                        <a:cs typeface="Cambria Math" charset="0"/>
                      </a:rPr>
                      <m:t>≅</m:t>
                    </m:r>
                    <m:r>
                      <m:rPr>
                        <m:nor/>
                      </m:rPr>
                      <a:rPr lang="en-US" altLang="ja-JP" dirty="0">
                        <a:solidFill>
                          <a:schemeClr val="tx1">
                            <a:lumMod val="75000"/>
                            <a:lumOff val="25000"/>
                          </a:schemeClr>
                        </a:solidFill>
                      </a:rPr>
                      <m:t> </m:t>
                    </m:r>
                    <m:f>
                      <m:fPr>
                        <m:ctrlPr>
                          <a:rPr lang="en-US" altLang="ja-JP" i="1">
                            <a:solidFill>
                              <a:schemeClr val="tx1">
                                <a:lumMod val="75000"/>
                                <a:lumOff val="25000"/>
                              </a:schemeClr>
                            </a:solidFill>
                            <a:latin typeface="Cambria Math" charset="0"/>
                            <a:ea typeface="Cambria Math" charset="0"/>
                            <a:cs typeface="Cambria Math" charset="0"/>
                          </a:rPr>
                        </m:ctrlPr>
                      </m:fPr>
                      <m:num>
                        <m:r>
                          <a:rPr lang="en-US" altLang="ja-JP" i="1">
                            <a:solidFill>
                              <a:schemeClr val="tx1">
                                <a:lumMod val="75000"/>
                                <a:lumOff val="25000"/>
                              </a:schemeClr>
                            </a:solidFill>
                            <a:latin typeface="Cambria Math" charset="0"/>
                            <a:ea typeface="Cambria Math" charset="0"/>
                            <a:cs typeface="Cambria Math" charset="0"/>
                          </a:rPr>
                          <m:t>1</m:t>
                        </m:r>
                      </m:num>
                      <m:den>
                        <m:r>
                          <a:rPr lang="en-US" altLang="ja-JP" i="1">
                            <a:solidFill>
                              <a:schemeClr val="tx1">
                                <a:lumMod val="75000"/>
                                <a:lumOff val="25000"/>
                              </a:schemeClr>
                            </a:solidFill>
                            <a:latin typeface="Cambria Math" charset="0"/>
                            <a:ea typeface="Cambria Math" charset="0"/>
                            <a:cs typeface="Cambria Math" charset="0"/>
                          </a:rPr>
                          <m:t>𝑀</m:t>
                        </m:r>
                      </m:den>
                    </m:f>
                    <m:r>
                      <a:rPr lang="en-US" altLang="ja-JP" i="1">
                        <a:solidFill>
                          <a:schemeClr val="tx1">
                            <a:lumMod val="75000"/>
                            <a:lumOff val="25000"/>
                          </a:schemeClr>
                        </a:solidFill>
                        <a:latin typeface="Cambria Math" charset="0"/>
                        <a:ea typeface="Cambria Math" charset="0"/>
                        <a:cs typeface="Cambria Math" charset="0"/>
                      </a:rPr>
                      <m:t> </m:t>
                    </m:r>
                    <m:d>
                      <m:dPr>
                        <m:begChr m:val="["/>
                        <m:endChr m:val="]"/>
                        <m:ctrlPr>
                          <a:rPr lang="en-US" altLang="ja-JP" i="1">
                            <a:solidFill>
                              <a:schemeClr val="tx1">
                                <a:lumMod val="75000"/>
                                <a:lumOff val="25000"/>
                              </a:schemeClr>
                            </a:solidFill>
                            <a:latin typeface="Cambria Math" charset="0"/>
                            <a:ea typeface="Cambria Math" charset="0"/>
                            <a:cs typeface="Cambria Math" charset="0"/>
                          </a:rPr>
                        </m:ctrlPr>
                      </m:dPr>
                      <m:e>
                        <m:sSub>
                          <m:sSubPr>
                            <m:ctrlPr>
                              <a:rPr lang="en-US" altLang="ja-JP" i="1">
                                <a:solidFill>
                                  <a:schemeClr val="tx1">
                                    <a:lumMod val="75000"/>
                                    <a:lumOff val="25000"/>
                                  </a:schemeClr>
                                </a:solidFill>
                                <a:latin typeface="Cambria Math" charset="0"/>
                              </a:rPr>
                            </m:ctrlPr>
                          </m:sSubPr>
                          <m:e>
                            <m:r>
                              <a:rPr lang="en-US" altLang="ja-JP">
                                <a:solidFill>
                                  <a:schemeClr val="tx1">
                                    <a:lumMod val="75000"/>
                                    <a:lumOff val="25000"/>
                                  </a:schemeClr>
                                </a:solidFill>
                                <a:latin typeface="Cambria Math" charset="0"/>
                              </a:rPr>
                              <m:t>𝛻</m:t>
                            </m:r>
                          </m:e>
                          <m:sub>
                            <m:r>
                              <a:rPr lang="en-US" altLang="ja-JP" i="1">
                                <a:solidFill>
                                  <a:schemeClr val="tx1">
                                    <a:lumMod val="75000"/>
                                    <a:lumOff val="25000"/>
                                  </a:schemeClr>
                                </a:solidFill>
                                <a:latin typeface="Cambria Math" charset="0"/>
                              </a:rPr>
                              <m:t>𝜃</m:t>
                            </m:r>
                          </m:sub>
                        </m:sSub>
                        <m:func>
                          <m:funcPr>
                            <m:ctrlPr>
                              <a:rPr lang="en-US" altLang="ja-JP" i="1">
                                <a:solidFill>
                                  <a:schemeClr val="tx1">
                                    <a:lumMod val="75000"/>
                                    <a:lumOff val="25000"/>
                                  </a:schemeClr>
                                </a:solidFill>
                                <a:latin typeface="Cambria Math" charset="0"/>
                              </a:rPr>
                            </m:ctrlPr>
                          </m:funcPr>
                          <m:fName>
                            <m:r>
                              <m:rPr>
                                <m:sty m:val="p"/>
                              </m:rPr>
                              <a:rPr lang="en-US" altLang="ja-JP">
                                <a:solidFill>
                                  <a:schemeClr val="tx1">
                                    <a:lumMod val="75000"/>
                                    <a:lumOff val="25000"/>
                                  </a:schemeClr>
                                </a:solidFill>
                                <a:latin typeface="Cambria Math" charset="0"/>
                              </a:rPr>
                              <m:t>log</m:t>
                            </m:r>
                          </m:fName>
                          <m:e>
                            <m:sSub>
                              <m:sSubPr>
                                <m:ctrlPr>
                                  <a:rPr lang="en-US" altLang="ja-JP" i="1">
                                    <a:solidFill>
                                      <a:schemeClr val="tx1">
                                        <a:lumMod val="75000"/>
                                        <a:lumOff val="25000"/>
                                      </a:schemeClr>
                                    </a:solidFill>
                                    <a:latin typeface="Cambria Math" charset="0"/>
                                  </a:rPr>
                                </m:ctrlPr>
                              </m:sSubPr>
                              <m:e>
                                <m:r>
                                  <a:rPr lang="en-US" altLang="ja-JP" i="1">
                                    <a:solidFill>
                                      <a:schemeClr val="tx1">
                                        <a:lumMod val="75000"/>
                                        <a:lumOff val="25000"/>
                                      </a:schemeClr>
                                    </a:solidFill>
                                    <a:latin typeface="Cambria Math" charset="0"/>
                                  </a:rPr>
                                  <m:t>𝜋</m:t>
                                </m:r>
                              </m:e>
                              <m:sub>
                                <m:r>
                                  <a:rPr lang="en-US" altLang="ja-JP" i="1">
                                    <a:solidFill>
                                      <a:schemeClr val="tx1">
                                        <a:lumMod val="75000"/>
                                        <a:lumOff val="25000"/>
                                      </a:schemeClr>
                                    </a:solidFill>
                                    <a:latin typeface="Cambria Math" charset="0"/>
                                  </a:rPr>
                                  <m:t>𝜃</m:t>
                                </m:r>
                              </m:sub>
                            </m:sSub>
                            <m:r>
                              <a:rPr lang="en-US" altLang="ja-JP" i="1">
                                <a:solidFill>
                                  <a:schemeClr val="tx1">
                                    <a:lumMod val="75000"/>
                                    <a:lumOff val="25000"/>
                                  </a:schemeClr>
                                </a:solidFill>
                                <a:latin typeface="Cambria Math" charset="0"/>
                              </a:rPr>
                              <m:t>(</m:t>
                            </m:r>
                            <m:r>
                              <a:rPr lang="en-US" altLang="ja-JP" i="1">
                                <a:solidFill>
                                  <a:schemeClr val="tx1">
                                    <a:lumMod val="75000"/>
                                    <a:lumOff val="25000"/>
                                  </a:schemeClr>
                                </a:solidFill>
                                <a:latin typeface="Cambria Math" charset="0"/>
                              </a:rPr>
                              <m:t>𝑎</m:t>
                            </m:r>
                            <m:r>
                              <a:rPr lang="en-US" altLang="ja-JP" i="1">
                                <a:solidFill>
                                  <a:schemeClr val="tx1">
                                    <a:lumMod val="75000"/>
                                    <a:lumOff val="25000"/>
                                  </a:schemeClr>
                                </a:solidFill>
                                <a:latin typeface="Cambria Math" charset="0"/>
                              </a:rPr>
                              <m:t>|</m:t>
                            </m:r>
                            <m:r>
                              <a:rPr lang="en-US" altLang="ja-JP" i="1">
                                <a:solidFill>
                                  <a:schemeClr val="tx1">
                                    <a:lumMod val="75000"/>
                                    <a:lumOff val="25000"/>
                                  </a:schemeClr>
                                </a:solidFill>
                                <a:latin typeface="Cambria Math" charset="0"/>
                              </a:rPr>
                              <m:t>𝑠</m:t>
                            </m:r>
                            <m:r>
                              <a:rPr lang="en-US" altLang="ja-JP" i="1">
                                <a:solidFill>
                                  <a:schemeClr val="tx1">
                                    <a:lumMod val="75000"/>
                                    <a:lumOff val="25000"/>
                                  </a:schemeClr>
                                </a:solidFill>
                                <a:latin typeface="Cambria Math" charset="0"/>
                              </a:rPr>
                              <m:t>)</m:t>
                            </m:r>
                          </m:e>
                        </m:func>
                        <m:r>
                          <a:rPr lang="en-US" altLang="ja-JP" i="1">
                            <a:solidFill>
                              <a:schemeClr val="tx1">
                                <a:lumMod val="75000"/>
                                <a:lumOff val="25000"/>
                              </a:schemeClr>
                            </a:solidFill>
                            <a:latin typeface="Cambria Math" charset="0"/>
                            <a:ea typeface="Cambria Math" charset="0"/>
                            <a:cs typeface="Cambria Math" charset="0"/>
                          </a:rPr>
                          <m:t>𝑟</m:t>
                        </m:r>
                        <m:d>
                          <m:dPr>
                            <m:ctrlPr>
                              <a:rPr lang="en-US" altLang="ja-JP" i="1">
                                <a:solidFill>
                                  <a:schemeClr val="tx1">
                                    <a:lumMod val="75000"/>
                                    <a:lumOff val="25000"/>
                                  </a:schemeClr>
                                </a:solidFill>
                                <a:latin typeface="Cambria Math" charset="0"/>
                                <a:ea typeface="Cambria Math" charset="0"/>
                                <a:cs typeface="Cambria Math" charset="0"/>
                              </a:rPr>
                            </m:ctrlPr>
                          </m:dPr>
                          <m:e>
                            <m:r>
                              <a:rPr lang="en-US" altLang="ja-JP" i="1">
                                <a:solidFill>
                                  <a:schemeClr val="tx1">
                                    <a:lumMod val="75000"/>
                                    <a:lumOff val="25000"/>
                                  </a:schemeClr>
                                </a:solidFill>
                                <a:latin typeface="Cambria Math" charset="0"/>
                                <a:ea typeface="Cambria Math" charset="0"/>
                                <a:cs typeface="Cambria Math" charset="0"/>
                              </a:rPr>
                              <m:t>𝑠</m:t>
                            </m:r>
                            <m:r>
                              <a:rPr lang="en-US" altLang="ja-JP" i="1">
                                <a:solidFill>
                                  <a:schemeClr val="tx1">
                                    <a:lumMod val="75000"/>
                                    <a:lumOff val="25000"/>
                                  </a:schemeClr>
                                </a:solidFill>
                                <a:latin typeface="Cambria Math" charset="0"/>
                                <a:ea typeface="Cambria Math" charset="0"/>
                                <a:cs typeface="Cambria Math" charset="0"/>
                              </a:rPr>
                              <m:t>, </m:t>
                            </m:r>
                            <m:r>
                              <a:rPr lang="en-US" altLang="ja-JP" i="1">
                                <a:solidFill>
                                  <a:schemeClr val="tx1">
                                    <a:lumMod val="75000"/>
                                    <a:lumOff val="25000"/>
                                  </a:schemeClr>
                                </a:solidFill>
                                <a:latin typeface="Cambria Math" charset="0"/>
                                <a:ea typeface="Cambria Math" charset="0"/>
                                <a:cs typeface="Cambria Math" charset="0"/>
                              </a:rPr>
                              <m:t>𝑎</m:t>
                            </m:r>
                          </m:e>
                        </m:d>
                      </m:e>
                    </m:d>
                  </m:oMath>
                </a14:m>
                <a:endParaRPr lang="en-US" altLang="ja-JP" i="1" dirty="0" smtClean="0">
                  <a:latin typeface="Cambria Math" charset="0"/>
                  <a:ea typeface="Cambria Math" charset="0"/>
                  <a:cs typeface="Cambria Math" charset="0"/>
                </a:endParaRPr>
              </a:p>
              <a:p>
                <a14:m>
                  <m:oMath xmlns:m="http://schemas.openxmlformats.org/officeDocument/2006/math">
                    <m:r>
                      <a:rPr lang="en-US" altLang="ja-JP" i="1">
                        <a:latin typeface="Cambria Math" charset="0"/>
                        <a:ea typeface="Cambria Math" charset="0"/>
                        <a:cs typeface="Cambria Math" charset="0"/>
                      </a:rPr>
                      <m:t>𝑟</m:t>
                    </m:r>
                    <m:d>
                      <m:dPr>
                        <m:ctrlPr>
                          <a:rPr lang="en-US" altLang="ja-JP" i="1">
                            <a:latin typeface="Cambria Math" charset="0"/>
                            <a:ea typeface="Cambria Math" charset="0"/>
                            <a:cs typeface="Cambria Math" charset="0"/>
                          </a:rPr>
                        </m:ctrlPr>
                      </m:dPr>
                      <m:e>
                        <m:r>
                          <a:rPr lang="en-US" altLang="ja-JP" i="1">
                            <a:latin typeface="Cambria Math" charset="0"/>
                            <a:ea typeface="Cambria Math" charset="0"/>
                            <a:cs typeface="Cambria Math" charset="0"/>
                          </a:rPr>
                          <m:t>𝑠</m:t>
                        </m:r>
                        <m:r>
                          <a:rPr lang="en-US" altLang="ja-JP" i="1">
                            <a:latin typeface="Cambria Math" charset="0"/>
                            <a:ea typeface="Cambria Math" charset="0"/>
                            <a:cs typeface="Cambria Math" charset="0"/>
                          </a:rPr>
                          <m:t>, </m:t>
                        </m:r>
                        <m:r>
                          <a:rPr lang="en-US" altLang="ja-JP" i="1">
                            <a:latin typeface="Cambria Math" charset="0"/>
                            <a:ea typeface="Cambria Math" charset="0"/>
                            <a:cs typeface="Cambria Math" charset="0"/>
                          </a:rPr>
                          <m:t>𝑎</m:t>
                        </m:r>
                      </m:e>
                    </m:d>
                  </m:oMath>
                </a14:m>
                <a:endParaRPr lang="ja-JP" altLang="en-US" dirty="0"/>
              </a:p>
              <a:p>
                <a:pPr lvl="1"/>
                <a:r>
                  <a:rPr lang="ja-JP" altLang="en-US" dirty="0"/>
                  <a:t>実際に得られた報酬を</a:t>
                </a:r>
                <a:r>
                  <a:rPr lang="ja-JP" altLang="en-US" dirty="0" smtClean="0"/>
                  <a:t>利用</a:t>
                </a:r>
                <a:endParaRPr lang="en-US" altLang="ja-JP" dirty="0" smtClean="0"/>
              </a:p>
              <a:p>
                <a:pPr lvl="2"/>
                <a:r>
                  <a:rPr lang="en-US" altLang="ja-JP" dirty="0" smtClean="0"/>
                  <a:t>REINFORCE</a:t>
                </a:r>
                <a:r>
                  <a:rPr lang="ja-JP" altLang="en-US" dirty="0" smtClean="0"/>
                  <a:t>と呼ばれる</a:t>
                </a:r>
              </a:p>
              <a:p>
                <a:pPr lvl="2"/>
                <a:r>
                  <a:rPr lang="ja-JP" altLang="en-US" dirty="0" smtClean="0"/>
                  <a:t>真の報酬であるので</a:t>
                </a:r>
                <a:r>
                  <a:rPr lang="en-US" altLang="ja-JP" dirty="0" err="1" smtClean="0"/>
                  <a:t>Unbias</a:t>
                </a:r>
                <a:r>
                  <a:rPr lang="ja-JP" altLang="en-US" dirty="0" smtClean="0"/>
                  <a:t>だが、サンプリングなので</a:t>
                </a:r>
                <a:r>
                  <a:rPr lang="ja-JP" altLang="en-US" dirty="0"/>
                  <a:t>勾配推定の分散が</a:t>
                </a:r>
                <a:r>
                  <a:rPr lang="ja-JP" altLang="en-US" dirty="0" smtClean="0"/>
                  <a:t>大きい</a:t>
                </a:r>
                <a:endParaRPr lang="en-US" altLang="ja-JP" dirty="0" smtClean="0"/>
              </a:p>
              <a:p>
                <a:pPr lvl="1"/>
                <a:r>
                  <a:rPr lang="ja-JP" altLang="en-US" dirty="0" smtClean="0"/>
                  <a:t>行動価値関数</a:t>
                </a:r>
                <a14:m>
                  <m:oMath xmlns:m="http://schemas.openxmlformats.org/officeDocument/2006/math">
                    <m:sSup>
                      <m:sSupPr>
                        <m:ctrlPr>
                          <a:rPr lang="en-US" altLang="ja-JP" i="1" smtClean="0">
                            <a:latin typeface="Cambria Math" charset="0"/>
                          </a:rPr>
                        </m:ctrlPr>
                      </m:sSupPr>
                      <m:e>
                        <m:r>
                          <a:rPr lang="en-US" altLang="ja-JP" i="1">
                            <a:latin typeface="Cambria Math" charset="0"/>
                          </a:rPr>
                          <m:t> </m:t>
                        </m:r>
                        <m:r>
                          <a:rPr lang="en-US" altLang="ja-JP" i="1">
                            <a:latin typeface="Cambria Math" charset="0"/>
                          </a:rPr>
                          <m:t>𝑄</m:t>
                        </m:r>
                      </m:e>
                      <m:sup>
                        <m:r>
                          <a:rPr lang="en-US" altLang="ja-JP" i="1">
                            <a:latin typeface="Cambria Math" charset="0"/>
                          </a:rPr>
                          <m:t>𝜋</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i="1">
                            <a:latin typeface="Cambria Math" charset="0"/>
                          </a:rPr>
                          <m:t>𝑎</m:t>
                        </m:r>
                      </m:e>
                    </m:d>
                  </m:oMath>
                </a14:m>
                <a:r>
                  <a:rPr lang="ja-JP" altLang="en-US" dirty="0" smtClean="0"/>
                  <a:t>に</a:t>
                </a:r>
                <a:r>
                  <a:rPr lang="ja-JP" altLang="en-US" dirty="0"/>
                  <a:t>よる近似を</a:t>
                </a:r>
                <a:r>
                  <a:rPr lang="ja-JP" altLang="en-US" dirty="0" smtClean="0"/>
                  <a:t>利用</a:t>
                </a:r>
                <a:endParaRPr lang="en-US" altLang="ja-JP" dirty="0" smtClean="0"/>
              </a:p>
              <a:p>
                <a:pPr lvl="2"/>
                <a:r>
                  <a:rPr lang="en-US" altLang="ja-JP" dirty="0" smtClean="0"/>
                  <a:t>Variance</a:t>
                </a:r>
                <a:r>
                  <a:rPr lang="ja-JP" altLang="en-US" dirty="0" smtClean="0"/>
                  <a:t>は下がるが近似なので当然</a:t>
                </a:r>
                <a:r>
                  <a:rPr lang="en-US" altLang="ja-JP" dirty="0" smtClean="0"/>
                  <a:t>bias</a:t>
                </a:r>
                <a:r>
                  <a:rPr lang="ja-JP" altLang="en-US" dirty="0" smtClean="0"/>
                  <a:t>が大きい。うまいことやる必要</a:t>
                </a:r>
              </a:p>
              <a:p>
                <a:pPr lvl="1"/>
                <a:r>
                  <a:rPr lang="ja-JP" altLang="en-US" dirty="0" smtClean="0"/>
                  <a:t>両方使う</a:t>
                </a:r>
                <a:endParaRPr lang="en-US" altLang="ja-JP" dirty="0" smtClean="0"/>
              </a:p>
              <a:p>
                <a:pPr lvl="2"/>
                <a:r>
                  <a:rPr lang="en-US" altLang="ja-JP" dirty="0" smtClean="0"/>
                  <a:t>Control </a:t>
                </a:r>
                <a:r>
                  <a:rPr lang="en-US" altLang="ja-JP" dirty="0" err="1" smtClean="0"/>
                  <a:t>Variate</a:t>
                </a:r>
                <a:endParaRPr lang="ja-JP" altLang="en-US" dirty="0"/>
              </a:p>
              <a:p>
                <a:pPr lvl="3"/>
                <a:r>
                  <a:rPr lang="ja-JP" altLang="en-US" dirty="0" smtClean="0"/>
                  <a:t>期待値</a:t>
                </a:r>
                <a:r>
                  <a:rPr lang="ja-JP" altLang="en-US" dirty="0"/>
                  <a:t>を求めたいもの</a:t>
                </a:r>
                <a:r>
                  <a:rPr lang="ja-JP" altLang="en-US" dirty="0" smtClean="0"/>
                  <a:t>から解析的に計算できる</a:t>
                </a:r>
                <a:r>
                  <a:rPr lang="en-US" altLang="ja-JP" dirty="0" smtClean="0"/>
                  <a:t>baseline</a:t>
                </a:r>
                <a:r>
                  <a:rPr lang="ja-JP" altLang="en-US" dirty="0" smtClean="0"/>
                  <a:t>を引いて分散を小さくする</a:t>
                </a:r>
                <a:endParaRPr lang="en-US" altLang="ja-JP" dirty="0" smtClean="0"/>
              </a:p>
              <a:p>
                <a:pPr lvl="2"/>
                <a:r>
                  <a:rPr lang="en-US" altLang="ja-JP" dirty="0" smtClean="0"/>
                  <a:t>Baseline</a:t>
                </a:r>
                <a:r>
                  <a:rPr lang="ja-JP" altLang="en-US" dirty="0" smtClean="0"/>
                  <a:t>に状態価値関数を利用し、</a:t>
                </a:r>
                <a:r>
                  <a:rPr lang="en-US" altLang="ja-JP" dirty="0" smtClean="0"/>
                  <a:t>Advantage function</a:t>
                </a:r>
                <a:r>
                  <a:rPr lang="ja-JP" altLang="en-US" dirty="0" smtClean="0"/>
                  <a:t>を</a:t>
                </a:r>
              </a:p>
              <a:p>
                <a:pPr lvl="3"/>
                <a:r>
                  <a:rPr lang="en-US" altLang="ja-JP" dirty="0" smtClean="0"/>
                  <a:t>Advantage function </a:t>
                </a:r>
                <a14:m>
                  <m:oMath xmlns:m="http://schemas.openxmlformats.org/officeDocument/2006/math">
                    <m:sSup>
                      <m:sSupPr>
                        <m:ctrlPr>
                          <a:rPr lang="en-US" altLang="ja-JP" i="1">
                            <a:latin typeface="Cambria Math" charset="0"/>
                          </a:rPr>
                        </m:ctrlPr>
                      </m:sSupPr>
                      <m:e>
                        <m:sSup>
                          <m:sSupPr>
                            <m:ctrlPr>
                              <a:rPr lang="en-US" altLang="ja-JP" b="0" i="1" smtClean="0">
                                <a:latin typeface="Cambria Math" charset="0"/>
                              </a:rPr>
                            </m:ctrlPr>
                          </m:sSupPr>
                          <m:e>
                            <m:r>
                              <a:rPr lang="en-US" altLang="ja-JP" b="0" i="1" smtClean="0">
                                <a:latin typeface="Cambria Math" charset="0"/>
                              </a:rPr>
                              <m:t>𝐴</m:t>
                            </m:r>
                          </m:e>
                          <m:sup>
                            <m:r>
                              <a:rPr lang="en-US" altLang="ja-JP" b="0" i="1" smtClean="0">
                                <a:latin typeface="Cambria Math" charset="0"/>
                              </a:rPr>
                              <m:t>𝜋</m:t>
                            </m:r>
                          </m:sup>
                        </m:sSup>
                        <m:d>
                          <m:dPr>
                            <m:ctrlPr>
                              <a:rPr lang="en-US" altLang="ja-JP" b="0" i="1" smtClean="0">
                                <a:latin typeface="Cambria Math" charset="0"/>
                              </a:rPr>
                            </m:ctrlPr>
                          </m:dPr>
                          <m:e>
                            <m:r>
                              <a:rPr lang="en-US" altLang="ja-JP" b="0" i="1" smtClean="0">
                                <a:latin typeface="Cambria Math" charset="0"/>
                              </a:rPr>
                              <m:t>𝑠</m:t>
                            </m:r>
                            <m:r>
                              <a:rPr lang="en-US" altLang="ja-JP" b="0" i="1" smtClean="0">
                                <a:latin typeface="Cambria Math" charset="0"/>
                              </a:rPr>
                              <m:t>,</m:t>
                            </m:r>
                            <m:r>
                              <a:rPr lang="en-US" altLang="ja-JP" b="0" i="1" smtClean="0">
                                <a:latin typeface="Cambria Math" charset="0"/>
                              </a:rPr>
                              <m:t>𝑎</m:t>
                            </m:r>
                          </m:e>
                        </m:d>
                        <m:r>
                          <a:rPr lang="en-US" altLang="ja-JP" b="0" i="1" smtClean="0">
                            <a:latin typeface="Cambria Math" charset="0"/>
                          </a:rPr>
                          <m:t>=</m:t>
                        </m:r>
                        <m:sSup>
                          <m:sSupPr>
                            <m:ctrlPr>
                              <a:rPr lang="en-US" altLang="ja-JP" i="1">
                                <a:latin typeface="Cambria Math" charset="0"/>
                              </a:rPr>
                            </m:ctrlPr>
                          </m:sSupPr>
                          <m:e>
                            <m:r>
                              <a:rPr lang="en-US" altLang="ja-JP" i="1">
                                <a:latin typeface="Cambria Math" charset="0"/>
                              </a:rPr>
                              <m:t>  </m:t>
                            </m:r>
                            <m:r>
                              <a:rPr lang="en-US" altLang="ja-JP" i="1">
                                <a:latin typeface="Cambria Math" charset="0"/>
                              </a:rPr>
                              <m:t>𝑄</m:t>
                            </m:r>
                          </m:e>
                          <m:sup>
                            <m:r>
                              <a:rPr lang="en-US" altLang="ja-JP" i="1">
                                <a:latin typeface="Cambria Math" charset="0"/>
                              </a:rPr>
                              <m:t>𝜋</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i="1">
                                <a:latin typeface="Cambria Math" charset="0"/>
                              </a:rPr>
                              <m:t>𝑎</m:t>
                            </m:r>
                          </m:e>
                        </m:d>
                        <m:r>
                          <a:rPr lang="en-US" altLang="ja-JP" b="0" i="1" smtClean="0">
                            <a:latin typeface="Cambria Math" charset="0"/>
                          </a:rPr>
                          <m:t>− </m:t>
                        </m:r>
                        <m:r>
                          <a:rPr lang="en-US" altLang="ja-JP" i="1">
                            <a:latin typeface="Cambria Math" charset="0"/>
                          </a:rPr>
                          <m:t>𝑉</m:t>
                        </m:r>
                      </m:e>
                      <m:sup>
                        <m:r>
                          <a:rPr lang="en-US" altLang="ja-JP" i="1">
                            <a:latin typeface="Cambria Math" charset="0"/>
                          </a:rPr>
                          <m:t>𝜋</m:t>
                        </m:r>
                        <m:r>
                          <a:rPr lang="en-US" altLang="ja-JP" i="1">
                            <a:latin typeface="Cambria Math" charset="0"/>
                          </a:rPr>
                          <m:t> </m:t>
                        </m:r>
                      </m:sup>
                    </m:sSup>
                    <m:d>
                      <m:dPr>
                        <m:ctrlPr>
                          <a:rPr lang="en-US" altLang="ja-JP" i="1">
                            <a:latin typeface="Cambria Math" charset="0"/>
                          </a:rPr>
                        </m:ctrlPr>
                      </m:dPr>
                      <m:e>
                        <m:r>
                          <a:rPr lang="en-US" altLang="ja-JP" i="1">
                            <a:latin typeface="Cambria Math" charset="0"/>
                          </a:rPr>
                          <m:t>𝑠</m:t>
                        </m:r>
                      </m:e>
                    </m:d>
                    <m:r>
                      <a:rPr lang="en-US" altLang="ja-JP" b="0" i="0" smtClean="0">
                        <a:latin typeface="Cambria Math" charset="0"/>
                      </a:rPr>
                      <m:t> </m:t>
                    </m:r>
                    <m:r>
                      <m:rPr>
                        <m:nor/>
                      </m:rPr>
                      <a:rPr lang="en-US" altLang="ja-JP" dirty="0">
                        <a:latin typeface="Cambria Math" charset="0"/>
                        <a:ea typeface="Cambria Math" charset="0"/>
                        <a:cs typeface="Cambria Math" charset="0"/>
                      </a:rPr>
                      <m:t>≅</m:t>
                    </m:r>
                    <m:r>
                      <m:rPr>
                        <m:nor/>
                      </m:rPr>
                      <a:rPr lang="en-US" altLang="ja-JP" b="0" i="0" dirty="0" smtClean="0">
                        <a:latin typeface="Cambria Math" charset="0"/>
                        <a:ea typeface="Cambria Math" charset="0"/>
                        <a:cs typeface="Cambria Math" charset="0"/>
                      </a:rPr>
                      <m:t> </m:t>
                    </m:r>
                    <m:r>
                      <m:rPr>
                        <m:nor/>
                      </m:rPr>
                      <a:rPr lang="en-US" altLang="ja-JP" b="0" i="0" dirty="0" smtClean="0">
                        <a:latin typeface="Cambria Math" charset="0"/>
                        <a:ea typeface="Cambria Math" charset="0"/>
                        <a:cs typeface="Cambria Math" charset="0"/>
                      </a:rPr>
                      <m:t>r</m:t>
                    </m:r>
                    <m:r>
                      <m:rPr>
                        <m:nor/>
                      </m:rPr>
                      <a:rPr lang="en-US" altLang="ja-JP" b="0" i="0" dirty="0" smtClean="0">
                        <a:latin typeface="Cambria Math" charset="0"/>
                        <a:ea typeface="Cambria Math" charset="0"/>
                        <a:cs typeface="Cambria Math" charset="0"/>
                      </a:rPr>
                      <m:t> + </m:t>
                    </m:r>
                    <m:r>
                      <m:rPr>
                        <m:sty m:val="p"/>
                      </m:rPr>
                      <a:rPr lang="en-US" altLang="ja-JP" b="0" i="1" dirty="0" smtClean="0">
                        <a:latin typeface="Cambria Math" charset="0"/>
                        <a:ea typeface="Cambria Math" charset="0"/>
                        <a:cs typeface="Cambria Math" charset="0"/>
                      </a:rPr>
                      <m:t>γ</m:t>
                    </m:r>
                    <m:r>
                      <a:rPr lang="en-US" altLang="ja-JP" b="0" i="1" dirty="0" smtClean="0">
                        <a:latin typeface="Cambria Math" charset="0"/>
                        <a:ea typeface="Cambria Math" charset="0"/>
                        <a:cs typeface="Cambria Math" charset="0"/>
                      </a:rPr>
                      <m:t> </m:t>
                    </m:r>
                    <m:sSup>
                      <m:sSupPr>
                        <m:ctrlPr>
                          <a:rPr lang="en-US" altLang="ja-JP" b="0" i="1" dirty="0" smtClean="0">
                            <a:latin typeface="Cambria Math" charset="0"/>
                            <a:ea typeface="Cambria Math" charset="0"/>
                            <a:cs typeface="Cambria Math" charset="0"/>
                          </a:rPr>
                        </m:ctrlPr>
                      </m:sSupPr>
                      <m:e>
                        <m:r>
                          <a:rPr lang="en-US" altLang="ja-JP" b="0" i="1" dirty="0" smtClean="0">
                            <a:latin typeface="Cambria Math" charset="0"/>
                            <a:ea typeface="Cambria Math" charset="0"/>
                            <a:cs typeface="Cambria Math" charset="0"/>
                          </a:rPr>
                          <m:t>𝑉</m:t>
                        </m:r>
                      </m:e>
                      <m:sup>
                        <m:r>
                          <a:rPr lang="en-US" altLang="ja-JP" b="0" i="1" dirty="0" smtClean="0">
                            <a:latin typeface="Cambria Math" charset="0"/>
                            <a:ea typeface="Cambria Math" charset="0"/>
                            <a:cs typeface="Cambria Math" charset="0"/>
                          </a:rPr>
                          <m:t>𝜋</m:t>
                        </m:r>
                      </m:sup>
                    </m:sSup>
                    <m:d>
                      <m:dPr>
                        <m:ctrlPr>
                          <a:rPr lang="en-US" altLang="ja-JP" b="0" i="1" dirty="0" smtClean="0">
                            <a:latin typeface="Cambria Math" charset="0"/>
                            <a:ea typeface="Cambria Math" charset="0"/>
                            <a:cs typeface="Cambria Math" charset="0"/>
                          </a:rPr>
                        </m:ctrlPr>
                      </m:dPr>
                      <m:e>
                        <m:sSup>
                          <m:sSupPr>
                            <m:ctrlPr>
                              <a:rPr lang="en-US" altLang="ja-JP" b="0" i="1" dirty="0" smtClean="0">
                                <a:latin typeface="Cambria Math" charset="0"/>
                                <a:ea typeface="Cambria Math" charset="0"/>
                                <a:cs typeface="Cambria Math" charset="0"/>
                              </a:rPr>
                            </m:ctrlPr>
                          </m:sSupPr>
                          <m:e>
                            <m:r>
                              <a:rPr lang="en-US" altLang="ja-JP" b="0" i="1" dirty="0" smtClean="0">
                                <a:latin typeface="Cambria Math" charset="0"/>
                                <a:ea typeface="Cambria Math" charset="0"/>
                                <a:cs typeface="Cambria Math" charset="0"/>
                              </a:rPr>
                              <m:t>𝑠</m:t>
                            </m:r>
                          </m:e>
                          <m:sup>
                            <m:r>
                              <a:rPr lang="en-US" altLang="ja-JP" b="0" i="0" dirty="0" smtClean="0">
                                <a:latin typeface="Cambria Math" charset="0"/>
                                <a:ea typeface="Cambria Math" charset="0"/>
                                <a:cs typeface="Cambria Math" charset="0"/>
                              </a:rPr>
                              <m:t>′</m:t>
                            </m:r>
                          </m:sup>
                        </m:sSup>
                      </m:e>
                    </m:d>
                    <m:r>
                      <a:rPr lang="en-US" altLang="ja-JP" b="0" i="0" dirty="0" smtClean="0">
                        <a:latin typeface="Cambria Math" charset="0"/>
                        <a:ea typeface="Cambria Math" charset="0"/>
                        <a:cs typeface="Cambria Math" charset="0"/>
                      </a:rPr>
                      <m:t>−</m:t>
                    </m:r>
                    <m:sSup>
                      <m:sSupPr>
                        <m:ctrlPr>
                          <a:rPr lang="en-US" altLang="ja-JP" b="0" i="1" dirty="0" smtClean="0">
                            <a:latin typeface="Cambria Math" charset="0"/>
                            <a:ea typeface="Cambria Math" charset="0"/>
                            <a:cs typeface="Cambria Math" charset="0"/>
                          </a:rPr>
                        </m:ctrlPr>
                      </m:sSupPr>
                      <m:e>
                        <m:r>
                          <m:rPr>
                            <m:sty m:val="p"/>
                          </m:rPr>
                          <a:rPr lang="en-US" altLang="ja-JP" b="0" i="0" dirty="0" smtClean="0">
                            <a:latin typeface="Cambria Math" charset="0"/>
                            <a:ea typeface="Cambria Math" charset="0"/>
                            <a:cs typeface="Cambria Math" charset="0"/>
                          </a:rPr>
                          <m:t>V</m:t>
                        </m:r>
                      </m:e>
                      <m:sup>
                        <m:r>
                          <a:rPr lang="en-US" altLang="ja-JP" b="0" i="1" dirty="0" smtClean="0">
                            <a:latin typeface="Cambria Math" charset="0"/>
                            <a:ea typeface="Cambria Math" charset="0"/>
                            <a:cs typeface="Cambria Math" charset="0"/>
                          </a:rPr>
                          <m:t>𝜋</m:t>
                        </m:r>
                      </m:sup>
                    </m:sSup>
                    <m:r>
                      <a:rPr lang="en-US" altLang="ja-JP" b="0" i="0" dirty="0" smtClean="0">
                        <a:latin typeface="Cambria Math" charset="0"/>
                        <a:ea typeface="Cambria Math" charset="0"/>
                        <a:cs typeface="Cambria Math" charset="0"/>
                      </a:rPr>
                      <m:t>(</m:t>
                    </m:r>
                    <m:r>
                      <m:rPr>
                        <m:sty m:val="p"/>
                      </m:rPr>
                      <a:rPr lang="en-US" altLang="ja-JP" b="0" i="0" dirty="0" smtClean="0">
                        <a:latin typeface="Cambria Math" charset="0"/>
                        <a:ea typeface="Cambria Math" charset="0"/>
                        <a:cs typeface="Cambria Math" charset="0"/>
                      </a:rPr>
                      <m:t>s</m:t>
                    </m:r>
                    <m:r>
                      <a:rPr lang="en-US" altLang="ja-JP" b="0" i="0" dirty="0" smtClean="0">
                        <a:latin typeface="Cambria Math" charset="0"/>
                        <a:ea typeface="Cambria Math" charset="0"/>
                        <a:cs typeface="Cambria Math" charset="0"/>
                      </a:rPr>
                      <m:t>)</m:t>
                    </m:r>
                  </m:oMath>
                </a14:m>
                <a:r>
                  <a:rPr lang="en-US" altLang="ja-JP" dirty="0" smtClean="0"/>
                  <a:t> </a:t>
                </a:r>
                <a:endParaRPr lang="ja-JP"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058400" cy="5004143"/>
              </a:xfr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3528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Value Gradient</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421620" cy="4485137"/>
              </a:xfrm>
            </p:spPr>
            <p:txBody>
              <a:bodyPr/>
              <a:lstStyle/>
              <a:p>
                <a:r>
                  <a:rPr kumimoji="1" lang="ja-JP" altLang="en-US" dirty="0" smtClean="0"/>
                  <a:t>行動価値関数</a:t>
                </a:r>
                <a14:m>
                  <m:oMath xmlns:m="http://schemas.openxmlformats.org/officeDocument/2006/math">
                    <m:sSup>
                      <m:sSupPr>
                        <m:ctrlPr>
                          <a:rPr lang="en-US" altLang="ja-JP" i="1">
                            <a:latin typeface="Cambria Math" charset="0"/>
                          </a:rPr>
                        </m:ctrlPr>
                      </m:sSupPr>
                      <m:e>
                        <m:r>
                          <a:rPr lang="en-US" altLang="ja-JP" i="1">
                            <a:latin typeface="Cambria Math" charset="0"/>
                          </a:rPr>
                          <m:t>  </m:t>
                        </m:r>
                        <m:r>
                          <a:rPr lang="en-US" altLang="ja-JP" i="1">
                            <a:latin typeface="Cambria Math" charset="0"/>
                          </a:rPr>
                          <m:t>𝑄</m:t>
                        </m:r>
                      </m:e>
                      <m:sup>
                        <m:r>
                          <a:rPr lang="en-US" altLang="ja-JP" i="1">
                            <a:latin typeface="Cambria Math" charset="0"/>
                          </a:rPr>
                          <m:t>𝜋</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i="1">
                            <a:latin typeface="Cambria Math" charset="0"/>
                          </a:rPr>
                          <m:t>𝑎</m:t>
                        </m:r>
                      </m:e>
                    </m:d>
                  </m:oMath>
                </a14:m>
                <a:r>
                  <a:rPr kumimoji="1" lang="en-US" altLang="ja-JP" dirty="0" smtClean="0"/>
                  <a:t> </a:t>
                </a:r>
                <a:r>
                  <a:rPr kumimoji="1" lang="ja-JP" altLang="en-US" dirty="0" smtClean="0"/>
                  <a:t>の勾配を直接使って更新したい</a:t>
                </a:r>
                <a:endParaRPr kumimoji="1" lang="en-US" altLang="ja-JP" dirty="0" smtClean="0"/>
              </a:p>
              <a:p>
                <a:pPr lvl="1"/>
                <a14:m>
                  <m:oMath xmlns:m="http://schemas.openxmlformats.org/officeDocument/2006/math">
                    <m:sSup>
                      <m:sSupPr>
                        <m:ctrlPr>
                          <a:rPr lang="en-US" altLang="ja-JP" i="1">
                            <a:latin typeface="Cambria Math" charset="0"/>
                          </a:rPr>
                        </m:ctrlPr>
                      </m:sSupPr>
                      <m:e>
                        <m:r>
                          <a:rPr lang="en-US" altLang="ja-JP" i="1">
                            <a:latin typeface="Cambria Math" charset="0"/>
                          </a:rPr>
                          <m:t>𝑄</m:t>
                        </m:r>
                      </m:e>
                      <m:sup>
                        <m:r>
                          <a:rPr lang="en-US" altLang="ja-JP" i="1">
                            <a:latin typeface="Cambria Math" charset="0"/>
                          </a:rPr>
                          <m:t>𝜋</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i="1">
                            <a:latin typeface="Cambria Math" charset="0"/>
                          </a:rPr>
                          <m:t>𝑎</m:t>
                        </m:r>
                      </m:e>
                    </m:d>
                  </m:oMath>
                </a14:m>
                <a:r>
                  <a:rPr kumimoji="1" lang="ja-JP" altLang="en-US" dirty="0" smtClean="0"/>
                  <a:t>が大きくなる方向に</a:t>
                </a:r>
                <a14:m>
                  <m:oMath xmlns:m="http://schemas.openxmlformats.org/officeDocument/2006/math">
                    <m:r>
                      <a:rPr lang="en-US" altLang="ja-JP" dirty="0">
                        <a:latin typeface="Cambria Math" charset="0"/>
                      </a:rPr>
                      <m:t> </m:t>
                    </m:r>
                    <m:r>
                      <a:rPr lang="en-US" altLang="ja-JP" i="1">
                        <a:latin typeface="Cambria Math" charset="0"/>
                      </a:rPr>
                      <m:t>𝑎</m:t>
                    </m:r>
                  </m:oMath>
                </a14:m>
                <a:r>
                  <a:rPr kumimoji="1" lang="en-US" altLang="ja-JP" dirty="0" smtClean="0"/>
                  <a:t> </a:t>
                </a:r>
                <a:r>
                  <a:rPr kumimoji="1" lang="ja-JP" altLang="en-US" dirty="0" smtClean="0"/>
                  <a:t>を</a:t>
                </a:r>
                <a:r>
                  <a:rPr kumimoji="1" lang="ja-JP" altLang="en-US" dirty="0" smtClean="0"/>
                  <a:t>動かそう</a:t>
                </a:r>
                <a:endParaRPr kumimoji="1" lang="en-US" altLang="ja-JP" dirty="0" smtClean="0"/>
              </a:p>
              <a:p>
                <a:pPr lvl="1"/>
                <a:r>
                  <a:rPr lang="en-US" altLang="ja-JP" dirty="0"/>
                  <a:t>Experience </a:t>
                </a:r>
                <a:r>
                  <a:rPr lang="en-US" altLang="ja-JP" dirty="0" smtClean="0"/>
                  <a:t>Replay</a:t>
                </a:r>
                <a:r>
                  <a:rPr lang="ja-JP" altLang="en-US" dirty="0" smtClean="0"/>
                  <a:t>が使える！</a:t>
                </a:r>
                <a:endParaRPr kumimoji="1" lang="ja-JP" altLang="en-US" dirty="0" smtClean="0"/>
              </a:p>
              <a:p>
                <a:pPr lvl="1"/>
                <a:endParaRPr lang="ja-JP" altLang="en-US" dirty="0"/>
              </a:p>
              <a:p>
                <a:r>
                  <a:rPr lang="en-US" altLang="ja-JP" dirty="0" smtClean="0"/>
                  <a:t>Deterministic </a:t>
                </a:r>
                <a:r>
                  <a:rPr lang="en-US" altLang="ja-JP" dirty="0"/>
                  <a:t>policy </a:t>
                </a:r>
                <a:r>
                  <a:rPr lang="en-US" altLang="ja-JP" dirty="0" smtClean="0"/>
                  <a:t>gradient </a:t>
                </a:r>
                <a:r>
                  <a:rPr lang="en-US" altLang="ja-JP" sz="1800" dirty="0" smtClean="0"/>
                  <a:t>[Silver et al., ICML, 2015]</a:t>
                </a:r>
                <a:endParaRPr lang="en-US" altLang="ja-JP" dirty="0" smtClean="0"/>
              </a:p>
              <a:p>
                <a:pPr lvl="1"/>
                <a14:m>
                  <m:oMath xmlns:m="http://schemas.openxmlformats.org/officeDocument/2006/math">
                    <m:r>
                      <a:rPr lang="ja-JP" altLang="en-US" i="1">
                        <a:latin typeface="Cambria Math" charset="0"/>
                      </a:rPr>
                      <m:t>決定的</m:t>
                    </m:r>
                    <m:r>
                      <a:rPr lang="ja-JP" altLang="en-US" i="1" smtClean="0">
                        <a:latin typeface="Cambria Math" charset="0"/>
                      </a:rPr>
                      <m:t>な方策</m:t>
                    </m:r>
                    <m:r>
                      <a:rPr lang="en-US" altLang="ja-JP" b="0" i="1" smtClean="0">
                        <a:latin typeface="Cambria Math" charset="0"/>
                      </a:rPr>
                      <m:t> </m:t>
                    </m:r>
                    <m:sSub>
                      <m:sSubPr>
                        <m:ctrlPr>
                          <a:rPr lang="en-US" altLang="ja-JP" i="1">
                            <a:latin typeface="Cambria Math" charset="0"/>
                          </a:rPr>
                        </m:ctrlPr>
                      </m:sSubPr>
                      <m:e>
                        <m:r>
                          <a:rPr lang="en-US" altLang="ja-JP" i="1">
                            <a:latin typeface="Cambria Math" charset="0"/>
                          </a:rPr>
                          <m:t>𝜇</m:t>
                        </m:r>
                      </m:e>
                      <m:sub>
                        <m:r>
                          <a:rPr lang="en-US" altLang="ja-JP" i="1">
                            <a:latin typeface="Cambria Math" charset="0"/>
                          </a:rPr>
                          <m:t>𝜃</m:t>
                        </m:r>
                      </m:sub>
                    </m:sSub>
                    <m:r>
                      <a:rPr lang="en-US" altLang="ja-JP" i="1">
                        <a:latin typeface="Cambria Math" charset="0"/>
                      </a:rPr>
                      <m:t>(</m:t>
                    </m:r>
                    <m:r>
                      <a:rPr lang="en-US" altLang="ja-JP" i="1">
                        <a:latin typeface="Cambria Math" charset="0"/>
                      </a:rPr>
                      <m:t>𝑠</m:t>
                    </m:r>
                    <m:r>
                      <a:rPr lang="en-US" altLang="ja-JP" i="1">
                        <a:latin typeface="Cambria Math" charset="0"/>
                      </a:rPr>
                      <m:t>)</m:t>
                    </m:r>
                  </m:oMath>
                </a14:m>
                <a:r>
                  <a:rPr lang="en-US" altLang="ja-JP" dirty="0" smtClean="0"/>
                  <a:t> </a:t>
                </a:r>
                <a:r>
                  <a:rPr lang="ja-JP" altLang="en-US" dirty="0" smtClean="0"/>
                  <a:t>を導入し、</a:t>
                </a:r>
                <a14:m>
                  <m:oMath xmlns:m="http://schemas.openxmlformats.org/officeDocument/2006/math">
                    <m:sSup>
                      <m:sSupPr>
                        <m:ctrlPr>
                          <a:rPr lang="en-US" altLang="ja-JP" i="1" smtClean="0">
                            <a:latin typeface="Cambria Math" charset="0"/>
                          </a:rPr>
                        </m:ctrlPr>
                      </m:sSupPr>
                      <m:e>
                        <m:r>
                          <a:rPr lang="en-US" altLang="ja-JP" i="1">
                            <a:latin typeface="Cambria Math" charset="0"/>
                          </a:rPr>
                          <m:t>𝑄</m:t>
                        </m:r>
                      </m:e>
                      <m:sup>
                        <m:r>
                          <a:rPr lang="en-US" altLang="ja-JP" b="0" i="1" smtClean="0">
                            <a:latin typeface="Cambria Math" charset="0"/>
                          </a:rPr>
                          <m:t>𝜇</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 </m:t>
                        </m:r>
                        <m:sSub>
                          <m:sSubPr>
                            <m:ctrlPr>
                              <a:rPr lang="en-US" altLang="ja-JP" b="0" i="1" smtClean="0">
                                <a:latin typeface="Cambria Math" charset="0"/>
                              </a:rPr>
                            </m:ctrlPr>
                          </m:sSubPr>
                          <m:e>
                            <m:r>
                              <a:rPr lang="en-US" altLang="ja-JP" b="0" i="1" smtClean="0">
                                <a:latin typeface="Cambria Math" charset="0"/>
                              </a:rPr>
                              <m:t>𝜇</m:t>
                            </m:r>
                          </m:e>
                          <m:sub>
                            <m:r>
                              <a:rPr lang="en-US" altLang="ja-JP" b="0" i="1" smtClean="0">
                                <a:latin typeface="Cambria Math" charset="0"/>
                              </a:rPr>
                              <m:t>𝜃</m:t>
                            </m:r>
                          </m:sub>
                        </m:sSub>
                        <m:r>
                          <a:rPr lang="en-US" altLang="ja-JP" b="0" i="1" smtClean="0">
                            <a:latin typeface="Cambria Math" charset="0"/>
                          </a:rPr>
                          <m:t>(</m:t>
                        </m:r>
                        <m:r>
                          <a:rPr lang="en-US" altLang="ja-JP" b="0" i="1" smtClean="0">
                            <a:latin typeface="Cambria Math" charset="0"/>
                          </a:rPr>
                          <m:t>𝑠</m:t>
                        </m:r>
                        <m:r>
                          <a:rPr lang="en-US" altLang="ja-JP" b="0" i="1" smtClean="0">
                            <a:latin typeface="Cambria Math" charset="0"/>
                          </a:rPr>
                          <m:t>)</m:t>
                        </m:r>
                      </m:e>
                    </m:d>
                  </m:oMath>
                </a14:m>
                <a:r>
                  <a:rPr kumimoji="1" lang="en-US" altLang="ja-JP" dirty="0" smtClean="0"/>
                  <a:t> </a:t>
                </a:r>
                <a:r>
                  <a:rPr kumimoji="1" lang="ja-JP" altLang="en-US" dirty="0" smtClean="0"/>
                  <a:t>を直接</a:t>
                </a:r>
                <a:r>
                  <a:rPr kumimoji="1" lang="en-US" altLang="ja-JP" dirty="0" smtClean="0"/>
                  <a:t> </a:t>
                </a:r>
                <a14:m>
                  <m:oMath xmlns:m="http://schemas.openxmlformats.org/officeDocument/2006/math">
                    <m:r>
                      <a:rPr kumimoji="1" lang="en-US" altLang="ja-JP" b="0" i="1" smtClean="0">
                        <a:latin typeface="Cambria Math" charset="0"/>
                      </a:rPr>
                      <m:t>𝜃</m:t>
                    </m:r>
                  </m:oMath>
                </a14:m>
                <a:r>
                  <a:rPr kumimoji="1" lang="en-US" altLang="ja-JP" dirty="0" smtClean="0"/>
                  <a:t> </a:t>
                </a:r>
                <a:r>
                  <a:rPr kumimoji="1" lang="ja-JP" altLang="en-US" dirty="0" smtClean="0"/>
                  <a:t>で偏微分することで勾配を推定する</a:t>
                </a:r>
                <a:endParaRPr kumimoji="1" lang="en-US" altLang="ja-JP" dirty="0" smtClean="0"/>
              </a:p>
              <a:p>
                <a:pPr lvl="1"/>
                <a14:m>
                  <m:oMath xmlns:m="http://schemas.openxmlformats.org/officeDocument/2006/math">
                    <m:sSup>
                      <m:sSupPr>
                        <m:ctrlPr>
                          <a:rPr lang="en-US" altLang="ja-JP" i="1">
                            <a:latin typeface="Cambria Math" charset="0"/>
                          </a:rPr>
                        </m:ctrlPr>
                      </m:sSupPr>
                      <m:e>
                        <m:sSub>
                          <m:sSubPr>
                            <m:ctrlPr>
                              <a:rPr lang="en-US" altLang="ja-JP" b="0" i="1" smtClean="0">
                                <a:latin typeface="Cambria Math" charset="0"/>
                              </a:rPr>
                            </m:ctrlPr>
                          </m:sSubPr>
                          <m:e>
                            <m:r>
                              <a:rPr lang="en-US" altLang="ja-JP" b="0" i="0" smtClean="0">
                                <a:latin typeface="Cambria Math" charset="0"/>
                              </a:rPr>
                              <m:t>𝛻</m:t>
                            </m:r>
                          </m:e>
                          <m:sub>
                            <m:r>
                              <a:rPr lang="en-US" altLang="ja-JP" b="0" i="1" smtClean="0">
                                <a:latin typeface="Cambria Math" charset="0"/>
                              </a:rPr>
                              <m:t>𝜃</m:t>
                            </m:r>
                          </m:sub>
                        </m:sSub>
                        <m:r>
                          <a:rPr lang="en-US" altLang="ja-JP" i="1">
                            <a:latin typeface="Cambria Math" charset="0"/>
                          </a:rPr>
                          <m:t>𝑄</m:t>
                        </m:r>
                      </m:e>
                      <m:sup>
                        <m:r>
                          <a:rPr lang="en-US" altLang="ja-JP" i="1">
                            <a:latin typeface="Cambria Math" charset="0"/>
                          </a:rPr>
                          <m:t>𝜇</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 </m:t>
                        </m:r>
                        <m:sSub>
                          <m:sSubPr>
                            <m:ctrlPr>
                              <a:rPr lang="en-US" altLang="ja-JP" i="1">
                                <a:latin typeface="Cambria Math" charset="0"/>
                              </a:rPr>
                            </m:ctrlPr>
                          </m:sSubPr>
                          <m:e>
                            <m:r>
                              <a:rPr lang="en-US" altLang="ja-JP" i="1">
                                <a:latin typeface="Cambria Math" charset="0"/>
                              </a:rPr>
                              <m:t>𝜇</m:t>
                            </m:r>
                          </m:e>
                          <m:sub>
                            <m:r>
                              <a:rPr lang="en-US" altLang="ja-JP" i="1">
                                <a:latin typeface="Cambria Math" charset="0"/>
                              </a:rPr>
                              <m:t>𝜃</m:t>
                            </m:r>
                          </m:sub>
                        </m:sSub>
                        <m:r>
                          <a:rPr lang="en-US" altLang="ja-JP" i="1">
                            <a:latin typeface="Cambria Math" charset="0"/>
                          </a:rPr>
                          <m:t>(</m:t>
                        </m:r>
                        <m:r>
                          <a:rPr lang="en-US" altLang="ja-JP" i="1">
                            <a:latin typeface="Cambria Math" charset="0"/>
                          </a:rPr>
                          <m:t>𝑠</m:t>
                        </m:r>
                        <m:r>
                          <a:rPr lang="en-US" altLang="ja-JP" i="1">
                            <a:latin typeface="Cambria Math" charset="0"/>
                          </a:rPr>
                          <m:t>)</m:t>
                        </m:r>
                      </m:e>
                    </m:d>
                    <m:r>
                      <a:rPr lang="en-US" altLang="ja-JP" b="0" i="1" smtClean="0">
                        <a:latin typeface="Cambria Math" charset="0"/>
                      </a:rPr>
                      <m:t>= </m:t>
                    </m:r>
                    <m:sSup>
                      <m:sSupPr>
                        <m:ctrlPr>
                          <a:rPr lang="en-US" altLang="ja-JP" i="1">
                            <a:latin typeface="Cambria Math" charset="0"/>
                          </a:rPr>
                        </m:ctrlPr>
                      </m:sSupPr>
                      <m:e>
                        <m:sSub>
                          <m:sSubPr>
                            <m:ctrlPr>
                              <a:rPr lang="en-US" altLang="ja-JP" i="1">
                                <a:latin typeface="Cambria Math" charset="0"/>
                              </a:rPr>
                            </m:ctrlPr>
                          </m:sSubPr>
                          <m:e>
                            <m:r>
                              <a:rPr lang="en-US" altLang="ja-JP">
                                <a:latin typeface="Cambria Math" charset="0"/>
                              </a:rPr>
                              <m:t>𝛻</m:t>
                            </m:r>
                          </m:e>
                          <m:sub>
                            <m:r>
                              <a:rPr lang="en-US" altLang="ja-JP" b="0" i="1" smtClean="0">
                                <a:latin typeface="Cambria Math" charset="0"/>
                              </a:rPr>
                              <m:t>𝑎</m:t>
                            </m:r>
                          </m:sub>
                        </m:sSub>
                        <m:r>
                          <a:rPr lang="en-US" altLang="ja-JP" i="1">
                            <a:latin typeface="Cambria Math" charset="0"/>
                          </a:rPr>
                          <m:t>𝑄</m:t>
                        </m:r>
                      </m:e>
                      <m:sup>
                        <m:r>
                          <a:rPr lang="en-US" altLang="ja-JP" i="1">
                            <a:latin typeface="Cambria Math" charset="0"/>
                          </a:rPr>
                          <m:t>𝜇</m:t>
                        </m:r>
                      </m:sup>
                    </m:sSup>
                    <m:r>
                      <a:rPr lang="en-US" altLang="ja-JP" i="1">
                        <a:latin typeface="Cambria Math" charset="0"/>
                      </a:rPr>
                      <m:t> </m:t>
                    </m:r>
                    <m:d>
                      <m:dPr>
                        <m:ctrlPr>
                          <a:rPr lang="en-US" altLang="ja-JP" i="1">
                            <a:latin typeface="Cambria Math" charset="0"/>
                          </a:rPr>
                        </m:ctrlPr>
                      </m:dPr>
                      <m:e>
                        <m:r>
                          <a:rPr lang="en-US" altLang="ja-JP" i="1">
                            <a:latin typeface="Cambria Math" charset="0"/>
                          </a:rPr>
                          <m:t>𝑠</m:t>
                        </m:r>
                        <m:r>
                          <a:rPr lang="en-US" altLang="ja-JP" i="1">
                            <a:latin typeface="Cambria Math" charset="0"/>
                          </a:rPr>
                          <m:t>, </m:t>
                        </m:r>
                        <m:r>
                          <a:rPr lang="en-US" altLang="ja-JP" b="0" i="1" smtClean="0">
                            <a:latin typeface="Cambria Math" charset="0"/>
                          </a:rPr>
                          <m:t>𝑎</m:t>
                        </m:r>
                      </m:e>
                    </m:d>
                    <m:r>
                      <a:rPr lang="en-US" altLang="ja-JP" b="0" i="1" smtClean="0">
                        <a:latin typeface="Cambria Math" charset="0"/>
                      </a:rPr>
                      <m:t>⋅</m:t>
                    </m:r>
                    <m:sSub>
                      <m:sSubPr>
                        <m:ctrlPr>
                          <a:rPr lang="en-US" altLang="ja-JP" b="0" i="1" smtClean="0">
                            <a:latin typeface="Cambria Math" charset="0"/>
                          </a:rPr>
                        </m:ctrlPr>
                      </m:sSubPr>
                      <m:e>
                        <m:r>
                          <a:rPr lang="en-US" altLang="ja-JP" b="0" i="0" smtClean="0">
                            <a:latin typeface="Cambria Math" charset="0"/>
                          </a:rPr>
                          <m:t>𝛻</m:t>
                        </m:r>
                      </m:e>
                      <m:sub>
                        <m:r>
                          <a:rPr lang="en-US" altLang="ja-JP" b="0" i="1" smtClean="0">
                            <a:latin typeface="Cambria Math" charset="0"/>
                          </a:rPr>
                          <m:t>𝜃</m:t>
                        </m:r>
                      </m:sub>
                    </m:sSub>
                    <m:sSub>
                      <m:sSubPr>
                        <m:ctrlPr>
                          <a:rPr lang="en-US" altLang="ja-JP" b="0" i="1" smtClean="0">
                            <a:latin typeface="Cambria Math" charset="0"/>
                          </a:rPr>
                        </m:ctrlPr>
                      </m:sSubPr>
                      <m:e>
                        <m:r>
                          <a:rPr lang="en-US" altLang="ja-JP" b="0" i="1" smtClean="0">
                            <a:latin typeface="Cambria Math" charset="0"/>
                          </a:rPr>
                          <m:t>𝜇</m:t>
                        </m:r>
                      </m:e>
                      <m:sub>
                        <m:r>
                          <a:rPr lang="en-US" altLang="ja-JP" b="0" i="1" smtClean="0">
                            <a:latin typeface="Cambria Math" charset="0"/>
                          </a:rPr>
                          <m:t>𝜃</m:t>
                        </m:r>
                        <m:r>
                          <a:rPr lang="en-US" altLang="ja-JP" b="0" i="1" smtClean="0">
                            <a:latin typeface="Cambria Math" charset="0"/>
                          </a:rPr>
                          <m:t> </m:t>
                        </m:r>
                      </m:sub>
                    </m:sSub>
                  </m:oMath>
                </a14:m>
                <a:endParaRPr kumimoji="1" lang="en-US" altLang="ja-JP" dirty="0" smtClean="0"/>
              </a:p>
              <a:p>
                <a:pPr lvl="1"/>
                <a:r>
                  <a:rPr lang="en-US" altLang="ja-JP" dirty="0" smtClean="0"/>
                  <a:t>DDPG (Deep deterministic policy gradient</a:t>
                </a:r>
                <a:r>
                  <a:rPr lang="en-US" altLang="ja-JP" sz="1600" dirty="0" smtClean="0"/>
                  <a:t>) </a:t>
                </a:r>
                <a:r>
                  <a:rPr lang="en-US" altLang="ja-JP" sz="1600" dirty="0"/>
                  <a:t>[</a:t>
                </a:r>
                <a:r>
                  <a:rPr lang="en-US" altLang="ja-JP" sz="1600" dirty="0" err="1" smtClean="0"/>
                  <a:t>Lillicrap</a:t>
                </a:r>
                <a:r>
                  <a:rPr lang="en-US" altLang="ja-JP" sz="1600" dirty="0" smtClean="0"/>
                  <a:t> </a:t>
                </a:r>
                <a:r>
                  <a:rPr lang="en-US" altLang="ja-JP" sz="1600" dirty="0"/>
                  <a:t>et al., ICLR, </a:t>
                </a:r>
                <a:r>
                  <a:rPr lang="en-US" altLang="ja-JP" sz="1600" dirty="0" smtClean="0"/>
                  <a:t>2016]</a:t>
                </a:r>
                <a:r>
                  <a:rPr lang="ja-JP" altLang="en-US" dirty="0" smtClean="0"/>
                  <a:t>は</a:t>
                </a:r>
                <a:r>
                  <a:rPr lang="en-US" altLang="ja-JP" dirty="0" smtClean="0"/>
                  <a:t> </a:t>
                </a:r>
                <a14:m>
                  <m:oMath xmlns:m="http://schemas.openxmlformats.org/officeDocument/2006/math">
                    <m:r>
                      <a:rPr lang="en-US" altLang="ja-JP" b="0" i="1" smtClean="0">
                        <a:latin typeface="Cambria Math" charset="0"/>
                      </a:rPr>
                      <m:t>𝑄</m:t>
                    </m:r>
                    <m:r>
                      <a:rPr lang="en-US" altLang="ja-JP" b="0" i="1" smtClean="0">
                        <a:latin typeface="Cambria Math" charset="0"/>
                      </a:rPr>
                      <m:t>,  </m:t>
                    </m:r>
                    <m:r>
                      <a:rPr lang="en-US" altLang="ja-JP" b="0" i="1" smtClean="0">
                        <a:latin typeface="Cambria Math" charset="0"/>
                      </a:rPr>
                      <m:t>𝜇</m:t>
                    </m:r>
                  </m:oMath>
                </a14:m>
                <a:r>
                  <a:rPr kumimoji="1" lang="ja-JP" altLang="en-US" dirty="0" smtClean="0"/>
                  <a:t>を</a:t>
                </a:r>
                <a:r>
                  <a:rPr kumimoji="1" lang="en-US" altLang="ja-JP" dirty="0" smtClean="0"/>
                  <a:t>CNN</a:t>
                </a:r>
                <a:r>
                  <a:rPr kumimoji="1" lang="ja-JP" altLang="en-US" dirty="0" smtClean="0"/>
                  <a:t>でモデル化した</a:t>
                </a:r>
                <a:r>
                  <a:rPr kumimoji="1" lang="ja-JP" altLang="en-US" dirty="0" smtClean="0"/>
                  <a:t>もの</a:t>
                </a:r>
                <a:endParaRPr kumimoji="1" lang="en-US" altLang="ja-JP" dirty="0" smtClean="0"/>
              </a:p>
              <a:p>
                <a:r>
                  <a:rPr lang="en-US" altLang="ja-JP" dirty="0" smtClean="0"/>
                  <a:t>Learning </a:t>
                </a:r>
                <a:r>
                  <a:rPr lang="en-US" altLang="ja-JP" dirty="0"/>
                  <a:t>Continuous Control Policies by Stochastic Value </a:t>
                </a:r>
                <a:r>
                  <a:rPr lang="en-US" altLang="ja-JP" dirty="0" smtClean="0"/>
                  <a:t>Gradients</a:t>
                </a:r>
              </a:p>
              <a:p>
                <a:pPr lvl="1"/>
                <a:r>
                  <a:rPr lang="en-US" altLang="ja-JP" dirty="0" err="1" smtClean="0"/>
                  <a:t>Reparametrization</a:t>
                </a:r>
                <a:r>
                  <a:rPr lang="en-US" altLang="ja-JP" dirty="0" smtClean="0"/>
                  <a:t> Trick</a:t>
                </a:r>
                <a:r>
                  <a:rPr lang="ja-JP" altLang="en-US" dirty="0" smtClean="0"/>
                  <a:t>により</a:t>
                </a:r>
                <a:r>
                  <a:rPr lang="en-US" altLang="ja-JP" dirty="0" smtClean="0"/>
                  <a:t>Stochastic policy </a:t>
                </a:r>
                <a:r>
                  <a:rPr lang="ja-JP" altLang="en-US" dirty="0" smtClean="0"/>
                  <a:t>にも適用可能</a:t>
                </a:r>
                <a:r>
                  <a:rPr lang="ja-JP" altLang="en-US" dirty="0" smtClean="0"/>
                  <a:t>に</a:t>
                </a:r>
                <a:endParaRPr lang="en-US" altLang="ja-JP"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421620" cy="4485137"/>
              </a:xfrm>
              <a:blipFill rotWithShape="0">
                <a:blip r:embed="rId2"/>
                <a:stretch>
                  <a:fillRect t="-9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3549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Policy </a:t>
            </a:r>
            <a:r>
              <a:rPr lang="en-US" altLang="ja-JP" dirty="0" smtClean="0"/>
              <a:t>G</a:t>
            </a:r>
            <a:r>
              <a:rPr kumimoji="1" lang="en-US" altLang="ja-JP" dirty="0" smtClean="0"/>
              <a:t>radient Method ~summary~</a:t>
            </a:r>
            <a:endParaRPr kumimoji="1" lang="ja-JP" altLang="en-US" dirty="0"/>
          </a:p>
        </p:txBody>
      </p:sp>
      <p:sp>
        <p:nvSpPr>
          <p:cNvPr id="3" name="Content Placeholder 2"/>
          <p:cNvSpPr>
            <a:spLocks noGrp="1"/>
          </p:cNvSpPr>
          <p:nvPr>
            <p:ph idx="1"/>
          </p:nvPr>
        </p:nvSpPr>
        <p:spPr/>
        <p:txBody>
          <a:bodyPr/>
          <a:lstStyle/>
          <a:p>
            <a:pPr marL="108000" indent="0">
              <a:buNone/>
            </a:pPr>
            <a:endParaRPr lang="en-US" altLang="ja-JP" dirty="0" smtClean="0"/>
          </a:p>
          <a:p>
            <a:r>
              <a:rPr lang="en-US" altLang="ja-JP" dirty="0" smtClean="0"/>
              <a:t>Likelihood ratio</a:t>
            </a:r>
          </a:p>
          <a:p>
            <a:pPr lvl="1"/>
            <a:r>
              <a:rPr lang="en-US" altLang="ja-JP" dirty="0" smtClean="0"/>
              <a:t>Bias </a:t>
            </a:r>
            <a:r>
              <a:rPr lang="ja-JP" altLang="en-US" dirty="0" smtClean="0"/>
              <a:t>小・</a:t>
            </a:r>
            <a:r>
              <a:rPr lang="en-US" altLang="ja-JP" dirty="0" smtClean="0"/>
              <a:t>Variance</a:t>
            </a:r>
            <a:r>
              <a:rPr lang="ja-JP" altLang="en-US" dirty="0" smtClean="0"/>
              <a:t>大</a:t>
            </a:r>
            <a:endParaRPr lang="en-US" altLang="ja-JP" dirty="0" smtClean="0"/>
          </a:p>
          <a:p>
            <a:pPr lvl="1"/>
            <a:r>
              <a:rPr lang="en-US" altLang="ja-JP" dirty="0" smtClean="0"/>
              <a:t>On-policy</a:t>
            </a:r>
            <a:endParaRPr lang="ja-JP" altLang="en-US" dirty="0" smtClean="0"/>
          </a:p>
          <a:p>
            <a:pPr lvl="1"/>
            <a:r>
              <a:rPr lang="ja-JP" altLang="en-US" dirty="0" smtClean="0"/>
              <a:t>学習</a:t>
            </a:r>
            <a:r>
              <a:rPr lang="ja-JP" altLang="en-US" dirty="0" smtClean="0"/>
              <a:t>は</a:t>
            </a:r>
            <a:r>
              <a:rPr lang="ja-JP" altLang="en-US" dirty="0" smtClean="0"/>
              <a:t>ある程度</a:t>
            </a:r>
            <a:r>
              <a:rPr lang="ja-JP" altLang="en-US" dirty="0" smtClean="0"/>
              <a:t>安定</a:t>
            </a:r>
            <a:r>
              <a:rPr lang="ja-JP" altLang="en-US" dirty="0" smtClean="0"/>
              <a:t>するが、大量のデータサンプルが</a:t>
            </a:r>
            <a:r>
              <a:rPr lang="ja-JP" altLang="en-US" dirty="0" smtClean="0"/>
              <a:t>必要</a:t>
            </a:r>
            <a:endParaRPr lang="en-US" altLang="ja-JP" dirty="0" smtClean="0"/>
          </a:p>
          <a:p>
            <a:pPr marL="564048" lvl="2" indent="0">
              <a:buNone/>
            </a:pPr>
            <a:r>
              <a:rPr lang="en-US" altLang="ja-JP" dirty="0" smtClean="0"/>
              <a:t>	</a:t>
            </a:r>
            <a:endParaRPr lang="ja-JP" altLang="en-US" dirty="0" smtClean="0"/>
          </a:p>
          <a:p>
            <a:r>
              <a:rPr lang="en-US" altLang="ja-JP" dirty="0" smtClean="0"/>
              <a:t>Value gradient</a:t>
            </a:r>
            <a:endParaRPr lang="en-US" altLang="ja-JP" dirty="0"/>
          </a:p>
          <a:p>
            <a:pPr lvl="1"/>
            <a:r>
              <a:rPr lang="en-US" altLang="ja-JP" dirty="0" smtClean="0"/>
              <a:t>Bias </a:t>
            </a:r>
            <a:r>
              <a:rPr lang="ja-JP" altLang="en-US" dirty="0" smtClean="0"/>
              <a:t>大・</a:t>
            </a:r>
            <a:r>
              <a:rPr lang="en-US" altLang="ja-JP" dirty="0" smtClean="0"/>
              <a:t>Variance </a:t>
            </a:r>
            <a:r>
              <a:rPr lang="ja-JP" altLang="en-US" dirty="0" smtClean="0"/>
              <a:t>小</a:t>
            </a:r>
          </a:p>
          <a:p>
            <a:pPr lvl="1"/>
            <a:r>
              <a:rPr lang="en-US" altLang="ja-JP" dirty="0" smtClean="0"/>
              <a:t>Off-policy </a:t>
            </a:r>
            <a:endParaRPr lang="ja-JP" altLang="en-US" dirty="0"/>
          </a:p>
          <a:p>
            <a:pPr lvl="1"/>
            <a:r>
              <a:rPr lang="en-US" altLang="ja-JP" dirty="0" smtClean="0"/>
              <a:t>Experience Replay </a:t>
            </a:r>
            <a:r>
              <a:rPr lang="ja-JP" altLang="en-US" dirty="0" smtClean="0"/>
              <a:t>が使えるためサンプル</a:t>
            </a:r>
            <a:r>
              <a:rPr lang="en-US" altLang="ja-JP" dirty="0" smtClean="0"/>
              <a:t> </a:t>
            </a:r>
            <a:r>
              <a:rPr lang="en-US" altLang="ja-JP" dirty="0"/>
              <a:t>efficient </a:t>
            </a:r>
            <a:r>
              <a:rPr lang="ja-JP" altLang="en-US" dirty="0"/>
              <a:t>だが、ハイパラ調整が闇</a:t>
            </a:r>
            <a:endParaRPr lang="en-US" altLang="ja-JP" dirty="0"/>
          </a:p>
          <a:p>
            <a:pPr lvl="1"/>
            <a:endParaRPr kumimoji="1" lang="en-US" altLang="ja-JP" dirty="0" smtClean="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Design of Reward</a:t>
            </a:r>
            <a:endParaRPr kumimoji="1" lang="ja-JP" altLang="en-US" dirty="0"/>
          </a:p>
        </p:txBody>
      </p:sp>
      <p:sp>
        <p:nvSpPr>
          <p:cNvPr id="6" name="Content Placeholder 5"/>
          <p:cNvSpPr>
            <a:spLocks noGrp="1"/>
          </p:cNvSpPr>
          <p:nvPr>
            <p:ph idx="1"/>
          </p:nvPr>
        </p:nvSpPr>
        <p:spPr>
          <a:xfrm>
            <a:off x="1097280" y="1383957"/>
            <a:ext cx="10058400" cy="4877143"/>
          </a:xfrm>
        </p:spPr>
        <p:txBody>
          <a:bodyPr/>
          <a:lstStyle/>
          <a:p>
            <a:r>
              <a:rPr kumimoji="1" lang="ja-JP" altLang="en-US" dirty="0" smtClean="0"/>
              <a:t>ゴールまで行きなさいという問題</a:t>
            </a:r>
          </a:p>
          <a:p>
            <a:pPr lvl="1"/>
            <a:r>
              <a:rPr kumimoji="1" lang="ja-JP" altLang="en-US" dirty="0" smtClean="0"/>
              <a:t>例</a:t>
            </a:r>
            <a:r>
              <a:rPr lang="en-US" altLang="ja-JP" dirty="0"/>
              <a:t> </a:t>
            </a:r>
            <a:r>
              <a:rPr lang="en-US" altLang="ja-JP" dirty="0" smtClean="0"/>
              <a:t>1</a:t>
            </a:r>
            <a:r>
              <a:rPr kumimoji="1" lang="ja-JP" altLang="en-US" dirty="0" smtClean="0"/>
              <a:t>）ゴールに近づいたら</a:t>
            </a:r>
            <a:r>
              <a:rPr kumimoji="1" lang="en-US" altLang="ja-JP" dirty="0" smtClean="0"/>
              <a:t> (+1), </a:t>
            </a:r>
            <a:r>
              <a:rPr kumimoji="1" lang="ja-JP" altLang="en-US" dirty="0" smtClean="0"/>
              <a:t>ゴールで高い報酬</a:t>
            </a:r>
            <a:r>
              <a:rPr kumimoji="1" lang="en-US" altLang="ja-JP" dirty="0" smtClean="0"/>
              <a:t> (+100)</a:t>
            </a:r>
            <a:endParaRPr lang="en-US" altLang="ja-JP" dirty="0"/>
          </a:p>
          <a:p>
            <a:pPr marL="564048" lvl="2" indent="0">
              <a:buNone/>
            </a:pPr>
            <a:r>
              <a:rPr kumimoji="1" lang="ja-JP" altLang="en-US" dirty="0" smtClean="0"/>
              <a:t>→</a:t>
            </a:r>
            <a:r>
              <a:rPr kumimoji="1" lang="en-US" altLang="ja-JP" dirty="0" smtClean="0"/>
              <a:t> </a:t>
            </a:r>
            <a:r>
              <a:rPr kumimoji="1" lang="ja-JP" altLang="en-US" dirty="0" smtClean="0"/>
              <a:t>たどり着くまでかなり時間がかかる</a:t>
            </a:r>
          </a:p>
          <a:p>
            <a:pPr lvl="1"/>
            <a:r>
              <a:rPr kumimoji="1" lang="ja-JP" altLang="en-US" dirty="0" smtClean="0"/>
              <a:t>例</a:t>
            </a:r>
            <a:r>
              <a:rPr kumimoji="1" lang="en-US" altLang="ja-JP" dirty="0" smtClean="0"/>
              <a:t> 2) </a:t>
            </a:r>
            <a:r>
              <a:rPr kumimoji="1" lang="ja-JP" altLang="en-US" dirty="0" smtClean="0"/>
              <a:t>ポテンシャルに応じた報酬設定</a:t>
            </a:r>
          </a:p>
          <a:p>
            <a:pPr lvl="1"/>
            <a:r>
              <a:rPr kumimoji="1" lang="ja-JP" altLang="en-US" dirty="0" smtClean="0"/>
              <a:t>→</a:t>
            </a:r>
            <a:r>
              <a:rPr kumimoji="1" lang="en-US" altLang="ja-JP" dirty="0" smtClean="0"/>
              <a:t> </a:t>
            </a:r>
            <a:r>
              <a:rPr kumimoji="1" lang="ja-JP" altLang="en-US" dirty="0" smtClean="0"/>
              <a:t>高速に学習は進むが、ハイパラ増える、設計大変</a:t>
            </a:r>
            <a:endParaRPr lang="en-US" altLang="ja-JP" dirty="0"/>
          </a:p>
          <a:p>
            <a:pPr marL="345168" lvl="1" indent="0">
              <a:buNone/>
            </a:pPr>
            <a:endParaRPr lang="en-US" altLang="ja-JP" sz="2200" dirty="0" smtClean="0"/>
          </a:p>
          <a:p>
            <a:pPr marL="345168" lvl="1" indent="0">
              <a:buNone/>
            </a:pPr>
            <a:r>
              <a:rPr lang="en-US" altLang="ja-JP" sz="2200" dirty="0"/>
              <a:t>	</a:t>
            </a:r>
            <a:r>
              <a:rPr lang="ja-JP" altLang="en-US" sz="2200" dirty="0" smtClean="0"/>
              <a:t>報酬の設計に関する研究</a:t>
            </a:r>
            <a:endParaRPr lang="en-US" altLang="ja-JP" sz="2200" dirty="0" smtClean="0"/>
          </a:p>
          <a:p>
            <a:pPr lvl="2"/>
            <a:r>
              <a:rPr lang="ja-JP" altLang="en-US" dirty="0" smtClean="0"/>
              <a:t>高速に探索が進むような報酬の生成方法の研究</a:t>
            </a:r>
          </a:p>
          <a:p>
            <a:pPr lvl="4"/>
            <a:r>
              <a:rPr lang="en-US" altLang="ja-JP" sz="1800" dirty="0" smtClean="0"/>
              <a:t>Reward shaping</a:t>
            </a:r>
          </a:p>
          <a:p>
            <a:pPr lvl="3"/>
            <a:r>
              <a:rPr lang="ja-JP" altLang="en-US" sz="1800" dirty="0" smtClean="0"/>
              <a:t>徒弟学習</a:t>
            </a:r>
          </a:p>
          <a:p>
            <a:pPr lvl="4"/>
            <a:r>
              <a:rPr lang="ja-JP" altLang="en-US" sz="1800" dirty="0" smtClean="0"/>
              <a:t>逆強化学習</a:t>
            </a:r>
          </a:p>
        </p:txBody>
      </p:sp>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499" y="1612900"/>
            <a:ext cx="2533898" cy="2438400"/>
          </a:xfrm>
          <a:prstGeom prst="rect">
            <a:avLst/>
          </a:prstGeom>
        </p:spPr>
      </p:pic>
      <p:sp>
        <p:nvSpPr>
          <p:cNvPr id="9" name="Right Arrow 8"/>
          <p:cNvSpPr/>
          <p:nvPr/>
        </p:nvSpPr>
        <p:spPr>
          <a:xfrm>
            <a:off x="1244600" y="3620175"/>
            <a:ext cx="584200" cy="253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0293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Inverse Reinforcement Learning</a:t>
            </a:r>
            <a:endParaRPr kumimoji="1" lang="ja-JP" altLang="en-US" dirty="0"/>
          </a:p>
        </p:txBody>
      </p:sp>
      <p:sp>
        <p:nvSpPr>
          <p:cNvPr id="3" name="Content Placeholder 2"/>
          <p:cNvSpPr>
            <a:spLocks noGrp="1"/>
          </p:cNvSpPr>
          <p:nvPr>
            <p:ph idx="1"/>
          </p:nvPr>
        </p:nvSpPr>
        <p:spPr/>
        <p:txBody>
          <a:bodyPr/>
          <a:lstStyle/>
          <a:p>
            <a:pPr marL="108000" indent="0">
              <a:buNone/>
            </a:pPr>
            <a:endParaRPr kumimoji="1" lang="en-US" altLang="ja-JP" dirty="0" smtClean="0"/>
          </a:p>
          <a:p>
            <a:r>
              <a:rPr kumimoji="1" lang="ja-JP" altLang="en-US" dirty="0" smtClean="0"/>
              <a:t>強化学習では、与えられる報酬＝良さを元に最適な戦略を推定する</a:t>
            </a:r>
            <a:endParaRPr kumimoji="1" lang="en-US" altLang="ja-JP" dirty="0" smtClean="0"/>
          </a:p>
          <a:p>
            <a:r>
              <a:rPr lang="ja-JP" altLang="en-US" dirty="0" smtClean="0"/>
              <a:t>逆強化学習では、最適な戦略から報酬＝良さを推定する</a:t>
            </a:r>
            <a:endParaRPr lang="en-US" altLang="ja-JP" dirty="0" smtClean="0"/>
          </a:p>
          <a:p>
            <a:pPr marL="108000" indent="0">
              <a:buNone/>
            </a:pPr>
            <a:endParaRPr kumimoji="1" lang="en-US" altLang="ja-JP" dirty="0" smtClean="0"/>
          </a:p>
          <a:p>
            <a:pPr marL="108000" indent="0">
              <a:buNone/>
            </a:pPr>
            <a:r>
              <a:rPr kumimoji="1" lang="en-US" altLang="ja-JP" dirty="0" smtClean="0"/>
              <a:t>	</a:t>
            </a:r>
            <a:endParaRPr kumimoji="1" lang="ja-JP" altLang="en-US" dirty="0" smtClean="0"/>
          </a:p>
          <a:p>
            <a:endParaRPr kumimoji="1" lang="ja-JP" altLang="en-US" dirty="0"/>
          </a:p>
        </p:txBody>
      </p:sp>
      <p:sp>
        <p:nvSpPr>
          <p:cNvPr id="4" name="Rounded Rectangle 3"/>
          <p:cNvSpPr/>
          <p:nvPr/>
        </p:nvSpPr>
        <p:spPr>
          <a:xfrm>
            <a:off x="7543800" y="3460415"/>
            <a:ext cx="2654300" cy="189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最適な戦略</a:t>
            </a:r>
            <a:endParaRPr kumimoji="1" lang="ja-JP" altLang="en-US" dirty="0"/>
          </a:p>
        </p:txBody>
      </p:sp>
      <p:sp>
        <p:nvSpPr>
          <p:cNvPr id="6" name="Rounded Rectangle 5"/>
          <p:cNvSpPr/>
          <p:nvPr/>
        </p:nvSpPr>
        <p:spPr>
          <a:xfrm>
            <a:off x="1376184" y="3460415"/>
            <a:ext cx="2654300" cy="1892300"/>
          </a:xfrm>
          <a:prstGeom prst="roundRect">
            <a:avLst/>
          </a:prstGeom>
          <a:solidFill>
            <a:srgbClr val="FF81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報酬</a:t>
            </a:r>
            <a:endParaRPr kumimoji="1" lang="ja-JP" altLang="en-US" dirty="0">
              <a:solidFill>
                <a:schemeClr val="tx1"/>
              </a:solidFill>
            </a:endParaRPr>
          </a:p>
        </p:txBody>
      </p:sp>
      <p:sp>
        <p:nvSpPr>
          <p:cNvPr id="7" name="Right Arrow 6"/>
          <p:cNvSpPr/>
          <p:nvPr/>
        </p:nvSpPr>
        <p:spPr>
          <a:xfrm>
            <a:off x="4700270" y="3910751"/>
            <a:ext cx="2095500"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Left Arrow 7"/>
          <p:cNvSpPr/>
          <p:nvPr/>
        </p:nvSpPr>
        <p:spPr>
          <a:xfrm>
            <a:off x="4744720" y="4825999"/>
            <a:ext cx="2006600" cy="248497"/>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TextBox 8"/>
          <p:cNvSpPr txBox="1"/>
          <p:nvPr/>
        </p:nvSpPr>
        <p:spPr>
          <a:xfrm>
            <a:off x="5180052" y="3505200"/>
            <a:ext cx="1107996" cy="369332"/>
          </a:xfrm>
          <a:prstGeom prst="rect">
            <a:avLst/>
          </a:prstGeom>
          <a:noFill/>
        </p:spPr>
        <p:txBody>
          <a:bodyPr wrap="none" rtlCol="0">
            <a:spAutoFit/>
          </a:bodyPr>
          <a:lstStyle/>
          <a:p>
            <a:r>
              <a:rPr kumimoji="1" lang="ja-JP" altLang="en-US" dirty="0" smtClean="0"/>
              <a:t>強化学習</a:t>
            </a:r>
            <a:endParaRPr kumimoji="1" lang="ja-JP" altLang="en-US" dirty="0"/>
          </a:p>
        </p:txBody>
      </p:sp>
      <p:sp>
        <p:nvSpPr>
          <p:cNvPr id="10" name="TextBox 9"/>
          <p:cNvSpPr txBox="1"/>
          <p:nvPr/>
        </p:nvSpPr>
        <p:spPr>
          <a:xfrm>
            <a:off x="5078606" y="5168049"/>
            <a:ext cx="1338828" cy="369332"/>
          </a:xfrm>
          <a:prstGeom prst="rect">
            <a:avLst/>
          </a:prstGeom>
          <a:noFill/>
        </p:spPr>
        <p:txBody>
          <a:bodyPr wrap="none" rtlCol="0">
            <a:spAutoFit/>
          </a:bodyPr>
          <a:lstStyle/>
          <a:p>
            <a:r>
              <a:rPr kumimoji="1" lang="ja-JP" altLang="en-US" smtClean="0"/>
              <a:t>逆強化学習</a:t>
            </a:r>
            <a:endParaRPr kumimoji="1" lang="ja-JP" altLang="en-US" dirty="0"/>
          </a:p>
        </p:txBody>
      </p:sp>
    </p:spTree>
    <p:extLst>
      <p:ext uri="{BB962C8B-B14F-4D97-AF65-F5344CB8AC3E}">
        <p14:creationId xmlns:p14="http://schemas.microsoft.com/office/powerpoint/2010/main" val="16262761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Recent DRL </a:t>
            </a:r>
            <a:r>
              <a:rPr kumimoji="1" lang="ja-JP" altLang="en-US" dirty="0" smtClean="0"/>
              <a:t>①</a:t>
            </a:r>
            <a:endParaRPr kumimoji="1" lang="ja-JP" alt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097279" y="1383957"/>
                <a:ext cx="10526874" cy="4966043"/>
              </a:xfrm>
            </p:spPr>
            <p:txBody>
              <a:bodyPr>
                <a:normAutofit/>
              </a:bodyPr>
              <a:lstStyle/>
              <a:p>
                <a:pPr marL="144000" indent="0">
                  <a:buNone/>
                </a:pPr>
                <a:r>
                  <a:rPr lang="en-US" altLang="ja-JP" b="1" dirty="0" smtClean="0"/>
                  <a:t>Learning Hand-Eye Coordination for Robotic Grasping</a:t>
                </a:r>
                <a:br>
                  <a:rPr lang="en-US" altLang="ja-JP" b="1" dirty="0" smtClean="0"/>
                </a:br>
                <a:r>
                  <a:rPr lang="en-US" altLang="ja-JP" b="1" dirty="0" smtClean="0"/>
                  <a:t>with Deep Learning and Large-Scale Data Collection </a:t>
                </a:r>
                <a:r>
                  <a:rPr lang="en-US" altLang="ja-JP" dirty="0" smtClean="0"/>
                  <a:t/>
                </a:r>
                <a:br>
                  <a:rPr lang="en-US" altLang="ja-JP" dirty="0" smtClean="0"/>
                </a:br>
                <a:r>
                  <a:rPr lang="en-US" altLang="ja-JP" dirty="0" smtClean="0"/>
                  <a:t>[Sergey Levine et al., 2016]</a:t>
                </a:r>
              </a:p>
              <a:p>
                <a:r>
                  <a:rPr kumimoji="1" lang="en-US" altLang="ja-JP" dirty="0" smtClean="0"/>
                  <a:t>Google</a:t>
                </a:r>
                <a:r>
                  <a:rPr kumimoji="1" lang="ja-JP" altLang="en-US" dirty="0" smtClean="0"/>
                  <a:t>がロボットアーム</a:t>
                </a:r>
                <a:r>
                  <a:rPr kumimoji="1" lang="en-US" altLang="ja-JP" dirty="0" smtClean="0"/>
                  <a:t>14</a:t>
                </a:r>
                <a:r>
                  <a:rPr kumimoji="1" lang="ja-JP" altLang="en-US" dirty="0" smtClean="0"/>
                  <a:t>台並列に動かして</a:t>
                </a:r>
                <a:r>
                  <a:rPr kumimoji="1" lang="en-US" altLang="ja-JP" dirty="0" smtClean="0"/>
                  <a:t/>
                </a:r>
                <a:br>
                  <a:rPr kumimoji="1" lang="en-US" altLang="ja-JP" dirty="0" smtClean="0"/>
                </a:br>
                <a:r>
                  <a:rPr kumimoji="1" lang="ja-JP" altLang="en-US" dirty="0" smtClean="0"/>
                  <a:t>物体のグラスピングを学習させてたやつ</a:t>
                </a:r>
                <a:endParaRPr kumimoji="1" lang="en-US" altLang="ja-JP" dirty="0" smtClean="0"/>
              </a:p>
              <a:p>
                <a:r>
                  <a:rPr kumimoji="1" lang="ja-JP" altLang="en-US" dirty="0" smtClean="0"/>
                  <a:t>概要</a:t>
                </a:r>
              </a:p>
              <a:p>
                <a:pPr marL="688068" lvl="1" indent="-342900">
                  <a:buFont typeface="+mj-lt"/>
                  <a:buAutoNum type="arabicPeriod"/>
                </a:pPr>
                <a:r>
                  <a:rPr lang="ja-JP" altLang="en-US" dirty="0" smtClean="0"/>
                  <a:t>様々な状況でモーターを動かしてみて、成功したか失敗したかのサンプルを保存</a:t>
                </a:r>
              </a:p>
              <a:p>
                <a:pPr marL="688068" lvl="1" indent="-342900">
                  <a:buFont typeface="+mj-lt"/>
                  <a:buAutoNum type="arabicPeriod"/>
                </a:pPr>
                <a:r>
                  <a:rPr lang="ja-JP" altLang="en-US" dirty="0" smtClean="0"/>
                  <a:t>保存したサンプルを利用して、</a:t>
                </a:r>
                <a:r>
                  <a:rPr lang="en-US" altLang="ja-JP" dirty="0" smtClean="0"/>
                  <a:t>Prediction Network </a:t>
                </a:r>
                <a14:m>
                  <m:oMath xmlns:m="http://schemas.openxmlformats.org/officeDocument/2006/math">
                    <m:r>
                      <a:rPr lang="en-US" altLang="ja-JP" b="0" i="1" smtClean="0">
                        <a:latin typeface="Cambria Math" charset="0"/>
                      </a:rPr>
                      <m:t>𝑔</m:t>
                    </m:r>
                    <m:d>
                      <m:dPr>
                        <m:ctrlPr>
                          <a:rPr lang="en-US" altLang="ja-JP" b="0" i="1" smtClean="0">
                            <a:latin typeface="Cambria Math" charset="0"/>
                          </a:rPr>
                        </m:ctrlPr>
                      </m:dPr>
                      <m:e>
                        <m:sSub>
                          <m:sSubPr>
                            <m:ctrlPr>
                              <a:rPr lang="en-US" altLang="ja-JP" b="0" i="1" smtClean="0">
                                <a:latin typeface="Cambria Math" charset="0"/>
                              </a:rPr>
                            </m:ctrlPr>
                          </m:sSubPr>
                          <m:e>
                            <m:r>
                              <a:rPr lang="en-US" altLang="ja-JP" b="0" i="1" smtClean="0">
                                <a:latin typeface="Cambria Math" charset="0"/>
                              </a:rPr>
                              <m:t>𝐼</m:t>
                            </m:r>
                          </m:e>
                          <m:sub>
                            <m:r>
                              <a:rPr lang="en-US" altLang="ja-JP" b="0" i="1" smtClean="0">
                                <a:latin typeface="Cambria Math" charset="0"/>
                              </a:rPr>
                              <m:t>𝑡</m:t>
                            </m:r>
                          </m:sub>
                        </m:sSub>
                        <m:r>
                          <a:rPr lang="en-US" altLang="ja-JP" b="0" i="1" smtClean="0">
                            <a:latin typeface="Cambria Math" charset="0"/>
                          </a:rPr>
                          <m:t>, </m:t>
                        </m:r>
                        <m:sSub>
                          <m:sSubPr>
                            <m:ctrlPr>
                              <a:rPr lang="en-US" altLang="ja-JP" b="0" i="1" smtClean="0">
                                <a:latin typeface="Cambria Math" charset="0"/>
                              </a:rPr>
                            </m:ctrlPr>
                          </m:sSubPr>
                          <m:e>
                            <m:r>
                              <a:rPr lang="en-US" altLang="ja-JP" b="0" i="1" smtClean="0">
                                <a:latin typeface="Cambria Math" charset="0"/>
                              </a:rPr>
                              <m:t>𝑣</m:t>
                            </m:r>
                          </m:e>
                          <m:sub>
                            <m:r>
                              <a:rPr lang="en-US" altLang="ja-JP" b="0" i="1" smtClean="0">
                                <a:latin typeface="Cambria Math" charset="0"/>
                              </a:rPr>
                              <m:t>𝑡</m:t>
                            </m:r>
                          </m:sub>
                        </m:sSub>
                      </m:e>
                    </m:d>
                    <m:r>
                      <a:rPr lang="en-US" altLang="ja-JP" b="0" i="1" smtClean="0">
                        <a:latin typeface="Cambria Math" charset="0"/>
                      </a:rPr>
                      <m:t>  { </m:t>
                    </m:r>
                    <m:sSub>
                      <m:sSubPr>
                        <m:ctrlPr>
                          <a:rPr lang="en-US" altLang="ja-JP" b="0" i="1" smtClean="0">
                            <a:latin typeface="Cambria Math" charset="0"/>
                          </a:rPr>
                        </m:ctrlPr>
                      </m:sSubPr>
                      <m:e>
                        <m:r>
                          <a:rPr lang="en-US" altLang="ja-JP" b="0" i="1" smtClean="0">
                            <a:latin typeface="Cambria Math" charset="0"/>
                          </a:rPr>
                          <m:t>𝐼</m:t>
                        </m:r>
                      </m:e>
                      <m:sub>
                        <m:r>
                          <a:rPr lang="en-US" altLang="ja-JP" b="0" i="1" smtClean="0">
                            <a:latin typeface="Cambria Math" charset="0"/>
                          </a:rPr>
                          <m:t>𝑡</m:t>
                        </m:r>
                      </m:sub>
                    </m:sSub>
                    <m:r>
                      <a:rPr lang="en-US" altLang="ja-JP" b="0" i="1" smtClean="0">
                        <a:latin typeface="Cambria Math" charset="0"/>
                      </a:rPr>
                      <m:t>:</m:t>
                    </m:r>
                    <m:r>
                      <a:rPr lang="ja-JP" altLang="en-US" b="0" i="1" smtClean="0">
                        <a:latin typeface="Cambria Math" charset="0"/>
                      </a:rPr>
                      <m:t>視覚情報</m:t>
                    </m:r>
                    <m:r>
                      <a:rPr lang="en-US" altLang="ja-JP" b="0" i="1" smtClean="0">
                        <a:latin typeface="Cambria Math" charset="0"/>
                      </a:rPr>
                      <m:t>, </m:t>
                    </m:r>
                    <m:sSub>
                      <m:sSubPr>
                        <m:ctrlPr>
                          <a:rPr lang="en-US" altLang="ja-JP" b="0" i="1" smtClean="0">
                            <a:latin typeface="Cambria Math" charset="0"/>
                          </a:rPr>
                        </m:ctrlPr>
                      </m:sSubPr>
                      <m:e>
                        <m:r>
                          <a:rPr lang="en-US" altLang="ja-JP" b="0" i="1" smtClean="0">
                            <a:latin typeface="Cambria Math" charset="0"/>
                          </a:rPr>
                          <m:t>𝑣</m:t>
                        </m:r>
                      </m:e>
                      <m:sub>
                        <m:r>
                          <a:rPr lang="en-US" altLang="ja-JP" b="0" i="1" smtClean="0">
                            <a:latin typeface="Cambria Math" charset="0"/>
                          </a:rPr>
                          <m:t>𝑡</m:t>
                        </m:r>
                      </m:sub>
                    </m:sSub>
                    <m:r>
                      <a:rPr lang="en-US" altLang="ja-JP" b="0" i="1" smtClean="0">
                        <a:latin typeface="Cambria Math" charset="0"/>
                      </a:rPr>
                      <m:t>:</m:t>
                    </m:r>
                    <m:r>
                      <a:rPr lang="ja-JP" altLang="en-US" b="0" i="1" smtClean="0">
                        <a:latin typeface="Cambria Math" charset="0"/>
                      </a:rPr>
                      <m:t>サーボへの命令</m:t>
                    </m:r>
                    <m:r>
                      <a:rPr lang="en-US" altLang="ja-JP" b="0" i="1" smtClean="0">
                        <a:latin typeface="Cambria Math" charset="0"/>
                      </a:rPr>
                      <m:t> }</m:t>
                    </m:r>
                  </m:oMath>
                </a14:m>
                <a:r>
                  <a:rPr kumimoji="1" lang="ja-JP" altLang="en-US" dirty="0" smtClean="0"/>
                  <a:t>を</a:t>
                </a:r>
                <a:br>
                  <a:rPr kumimoji="1" lang="ja-JP" altLang="en-US" dirty="0" smtClean="0"/>
                </a:br>
                <a:r>
                  <a:rPr kumimoji="1" lang="en-US" altLang="ja-JP" dirty="0" smtClean="0"/>
                  <a:t>supervised-learning</a:t>
                </a:r>
                <a:endParaRPr lang="ja-JP" altLang="en-US" dirty="0"/>
              </a:p>
              <a:p>
                <a:pPr marL="688068" lvl="1" indent="-342900">
                  <a:buFont typeface="+mj-lt"/>
                  <a:buAutoNum type="arabicPeriod"/>
                </a:pPr>
                <a:r>
                  <a:rPr kumimoji="1" lang="ja-JP" altLang="en-US" dirty="0" smtClean="0"/>
                  <a:t>サーボへの命令は、サンプリングベースで</a:t>
                </a:r>
                <a14:m>
                  <m:oMath xmlns:m="http://schemas.openxmlformats.org/officeDocument/2006/math">
                    <m:r>
                      <a:rPr lang="en-US" altLang="ja-JP" i="1">
                        <a:latin typeface="Cambria Math" charset="0"/>
                      </a:rPr>
                      <m:t>𝑔</m:t>
                    </m:r>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rPr>
                              <m:t>𝐼</m:t>
                            </m:r>
                          </m:e>
                          <m:sub>
                            <m:r>
                              <a:rPr lang="en-US" altLang="ja-JP" i="1">
                                <a:latin typeface="Cambria Math" charset="0"/>
                              </a:rPr>
                              <m:t>𝑡</m:t>
                            </m:r>
                          </m:sub>
                        </m:sSub>
                        <m:r>
                          <a:rPr lang="en-US" altLang="ja-JP" i="1">
                            <a:latin typeface="Cambria Math" charset="0"/>
                          </a:rPr>
                          <m:t>, </m:t>
                        </m:r>
                        <m:sSub>
                          <m:sSubPr>
                            <m:ctrlPr>
                              <a:rPr lang="en-US" altLang="ja-JP" i="1">
                                <a:latin typeface="Cambria Math" charset="0"/>
                              </a:rPr>
                            </m:ctrlPr>
                          </m:sSubPr>
                          <m:e>
                            <m:r>
                              <a:rPr lang="en-US" altLang="ja-JP" i="1">
                                <a:latin typeface="Cambria Math" charset="0"/>
                              </a:rPr>
                              <m:t>𝑣</m:t>
                            </m:r>
                          </m:e>
                          <m:sub>
                            <m:r>
                              <a:rPr lang="en-US" altLang="ja-JP" i="1">
                                <a:latin typeface="Cambria Math" charset="0"/>
                              </a:rPr>
                              <m:t>𝑡</m:t>
                            </m:r>
                          </m:sub>
                        </m:sSub>
                      </m:e>
                    </m:d>
                  </m:oMath>
                </a14:m>
                <a:r>
                  <a:rPr kumimoji="1" lang="ja-JP" altLang="en-US" dirty="0" smtClean="0"/>
                  <a:t>が高くなるのを選ぶ</a:t>
                </a:r>
                <a:endParaRPr lang="ja-JP" altLang="en-US" dirty="0"/>
              </a:p>
              <a:p>
                <a:pPr marL="466920" indent="-342900"/>
                <a:r>
                  <a:rPr lang="ja-JP" altLang="en-US" dirty="0"/>
                  <a:t>強化学習とよく言われる</a:t>
                </a:r>
                <a:r>
                  <a:rPr lang="ja-JP" altLang="en-US" dirty="0" smtClean="0"/>
                  <a:t>が、</a:t>
                </a:r>
                <a:r>
                  <a:rPr lang="en-US" altLang="ja-JP" dirty="0" smtClean="0"/>
                  <a:t> </a:t>
                </a:r>
                <a:r>
                  <a:rPr lang="en-US" altLang="ja-JP" dirty="0"/>
                  <a:t>self-supervised learning</a:t>
                </a:r>
                <a:r>
                  <a:rPr lang="ja-JP" altLang="en-US" dirty="0"/>
                  <a:t>と</a:t>
                </a:r>
                <a:r>
                  <a:rPr lang="ja-JP" altLang="en-US" dirty="0" smtClean="0"/>
                  <a:t>呼ばれる</a:t>
                </a:r>
                <a:r>
                  <a:rPr lang="en-US" altLang="ja-JP" dirty="0"/>
                  <a:t/>
                </a:r>
                <a:br>
                  <a:rPr lang="en-US" altLang="ja-JP" dirty="0"/>
                </a:br>
                <a:r>
                  <a:rPr kumimoji="1" lang="ja-JP" altLang="en-US" dirty="0" smtClean="0"/>
                  <a:t>自分でデータサンプルを集めて学習する枠組み</a:t>
                </a:r>
                <a:endParaRPr kumimoji="1" lang="en-US" altLang="ja-JP"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097279" y="1383957"/>
                <a:ext cx="10526874" cy="4966043"/>
              </a:xfrm>
              <a:blipFill rotWithShape="0">
                <a:blip r:embed="rId3"/>
                <a:stretch>
                  <a:fillRect l="-232" t="-613" r="-347"/>
                </a:stretch>
              </a:blipFill>
            </p:spPr>
            <p:txBody>
              <a:bodyPr/>
              <a:lstStyle/>
              <a:p>
                <a:r>
                  <a:rPr lang="ja-JP" altLang="en-US">
                    <a:noFill/>
                  </a:rPr>
                  <a:t> </a:t>
                </a:r>
              </a:p>
            </p:txBody>
          </p:sp>
        </mc:Fallback>
      </mc:AlternateContent>
      <p:pic>
        <p:nvPicPr>
          <p:cNvPr id="6" name="Content Placeholder 3"/>
          <p:cNvPicPr>
            <a:picLocks noChangeAspect="1"/>
          </p:cNvPicPr>
          <p:nvPr/>
        </p:nvPicPr>
        <p:blipFill>
          <a:blip r:embed="rId4"/>
          <a:stretch>
            <a:fillRect/>
          </a:stretch>
        </p:blipFill>
        <p:spPr>
          <a:xfrm>
            <a:off x="7528142" y="1351028"/>
            <a:ext cx="3990758" cy="2237994"/>
          </a:xfrm>
          <a:prstGeom prst="rect">
            <a:avLst/>
          </a:prstGeom>
        </p:spPr>
      </p:pic>
    </p:spTree>
    <p:extLst>
      <p:ext uri="{BB962C8B-B14F-4D97-AF65-F5344CB8AC3E}">
        <p14:creationId xmlns:p14="http://schemas.microsoft.com/office/powerpoint/2010/main" val="2062952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Recent DRL </a:t>
            </a:r>
            <a:r>
              <a:rPr kumimoji="1" lang="ja-JP" altLang="en-US" dirty="0" smtClean="0"/>
              <a:t>②</a:t>
            </a:r>
            <a:endParaRPr kumimoji="1" lang="ja-JP" altLang="en-US" dirty="0"/>
          </a:p>
        </p:txBody>
      </p:sp>
      <p:sp>
        <p:nvSpPr>
          <p:cNvPr id="3" name="Content Placeholder 2"/>
          <p:cNvSpPr>
            <a:spLocks noGrp="1"/>
          </p:cNvSpPr>
          <p:nvPr>
            <p:ph idx="1"/>
          </p:nvPr>
        </p:nvSpPr>
        <p:spPr/>
        <p:txBody>
          <a:bodyPr/>
          <a:lstStyle/>
          <a:p>
            <a:pPr marL="144000" indent="0">
              <a:buNone/>
            </a:pPr>
            <a:r>
              <a:rPr lang="en-US" altLang="ja-JP" b="1" dirty="0" smtClean="0"/>
              <a:t>End-to-End Training of Deep </a:t>
            </a:r>
            <a:r>
              <a:rPr lang="en-US" altLang="ja-JP" b="1" dirty="0" err="1" smtClean="0"/>
              <a:t>Visuomotor</a:t>
            </a:r>
            <a:r>
              <a:rPr lang="en-US" altLang="ja-JP" b="1" dirty="0" smtClean="0"/>
              <a:t> Policies</a:t>
            </a:r>
            <a:br>
              <a:rPr lang="en-US" altLang="ja-JP" b="1" dirty="0" smtClean="0"/>
            </a:br>
            <a:r>
              <a:rPr lang="en-US" altLang="ja-JP" dirty="0" smtClean="0"/>
              <a:t>[Sergey Levine, 2015] </a:t>
            </a:r>
          </a:p>
          <a:p>
            <a:r>
              <a:rPr kumimoji="1" lang="en-US" altLang="ja-JP" dirty="0" smtClean="0"/>
              <a:t>UC</a:t>
            </a:r>
            <a:r>
              <a:rPr kumimoji="1" lang="ja-JP" altLang="en-US" dirty="0" smtClean="0"/>
              <a:t>バークレーのロボットが最初はランダムだが、</a:t>
            </a:r>
            <a:br>
              <a:rPr kumimoji="1" lang="ja-JP" altLang="en-US" dirty="0" smtClean="0"/>
            </a:br>
            <a:r>
              <a:rPr kumimoji="1" lang="ja-JP" altLang="en-US" dirty="0" smtClean="0"/>
              <a:t>だんだん鍵穴に鍵させるようになるやつ</a:t>
            </a:r>
            <a:endParaRPr lang="ja-JP" altLang="en-US" dirty="0"/>
          </a:p>
          <a:p>
            <a:r>
              <a:rPr kumimoji="1" lang="en-US" altLang="ja-JP" dirty="0" smtClean="0"/>
              <a:t>Guided Policy </a:t>
            </a:r>
            <a:r>
              <a:rPr kumimoji="1" lang="en-US" altLang="ja-JP" dirty="0" smtClean="0"/>
              <a:t>Search, </a:t>
            </a:r>
            <a:r>
              <a:rPr kumimoji="1" lang="en-US" altLang="ja-JP" dirty="0" err="1" smtClean="0"/>
              <a:t>iLQG</a:t>
            </a:r>
            <a:endParaRPr kumimoji="1" lang="en-US" altLang="ja-JP" dirty="0" smtClean="0"/>
          </a:p>
          <a:p>
            <a:pPr lvl="1"/>
            <a:r>
              <a:rPr lang="en-US" altLang="ja-JP" dirty="0" smtClean="0"/>
              <a:t>Policy </a:t>
            </a:r>
            <a:r>
              <a:rPr lang="en-US" altLang="ja-JP" dirty="0" smtClean="0"/>
              <a:t>based</a:t>
            </a:r>
            <a:endParaRPr lang="ja-JP" altLang="en-US" dirty="0"/>
          </a:p>
          <a:p>
            <a:pPr lvl="1"/>
            <a:r>
              <a:rPr lang="en-US" altLang="ja-JP" dirty="0" smtClean="0"/>
              <a:t>TD</a:t>
            </a:r>
            <a:r>
              <a:rPr lang="ja-JP" altLang="en-US" dirty="0" smtClean="0"/>
              <a:t>学習とかとは全く異なるアプローチ</a:t>
            </a:r>
            <a:endParaRPr kumimoji="1" lang="en-US" altLang="ja-JP" dirty="0"/>
          </a:p>
          <a:p>
            <a:pPr lvl="1"/>
            <a:r>
              <a:rPr kumimoji="1" lang="ja-JP" altLang="en-US" dirty="0" smtClean="0"/>
              <a:t>近傍のダイナミクスを線形近似し、ローカルに最適解を解析的に解く、</a:t>
            </a:r>
            <a:r>
              <a:rPr kumimoji="1" lang="ja-JP" altLang="en-US" dirty="0" smtClean="0"/>
              <a:t>制御理論</a:t>
            </a:r>
            <a:r>
              <a:rPr kumimoji="1" lang="ja-JP" altLang="en-US" dirty="0" smtClean="0"/>
              <a:t>という感じ</a:t>
            </a:r>
            <a:endParaRPr kumimoji="1" lang="en-US" altLang="ja-JP" dirty="0" smtClean="0"/>
          </a:p>
          <a:p>
            <a:pPr lvl="1"/>
            <a:r>
              <a:rPr kumimoji="1" lang="ja-JP" altLang="en-US" dirty="0" smtClean="0"/>
              <a:t>強化</a:t>
            </a:r>
            <a:r>
              <a:rPr kumimoji="1" lang="ja-JP" altLang="en-US" dirty="0" smtClean="0"/>
              <a:t>学習自体広い意味を持つのでこれも</a:t>
            </a:r>
            <a:r>
              <a:rPr kumimoji="1" lang="ja-JP" altLang="en-US" dirty="0" smtClean="0"/>
              <a:t>含まれる</a:t>
            </a:r>
            <a:endParaRPr kumimoji="1" lang="ja-JP" altLang="en-US" dirty="0"/>
          </a:p>
        </p:txBody>
      </p:sp>
      <p:pic>
        <p:nvPicPr>
          <p:cNvPr id="5" name="Picture 4"/>
          <p:cNvPicPr>
            <a:picLocks noChangeAspect="1"/>
          </p:cNvPicPr>
          <p:nvPr/>
        </p:nvPicPr>
        <p:blipFill>
          <a:blip r:embed="rId2"/>
          <a:stretch>
            <a:fillRect/>
          </a:stretch>
        </p:blipFill>
        <p:spPr>
          <a:xfrm>
            <a:off x="7528141" y="1383957"/>
            <a:ext cx="3987469" cy="2205065"/>
          </a:xfrm>
          <a:prstGeom prst="rect">
            <a:avLst/>
          </a:prstGeom>
        </p:spPr>
      </p:pic>
    </p:spTree>
    <p:extLst>
      <p:ext uri="{BB962C8B-B14F-4D97-AF65-F5344CB8AC3E}">
        <p14:creationId xmlns:p14="http://schemas.microsoft.com/office/powerpoint/2010/main" val="20786072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Recent DRL </a:t>
            </a:r>
            <a:r>
              <a:rPr kumimoji="1" lang="ja-JP" altLang="en-US" dirty="0" smtClean="0"/>
              <a:t>③</a:t>
            </a:r>
            <a:endParaRPr kumimoji="1" lang="ja-JP" altLang="en-US" dirty="0"/>
          </a:p>
        </p:txBody>
      </p:sp>
      <p:sp>
        <p:nvSpPr>
          <p:cNvPr id="3" name="Content Placeholder 2"/>
          <p:cNvSpPr>
            <a:spLocks noGrp="1"/>
          </p:cNvSpPr>
          <p:nvPr>
            <p:ph idx="1"/>
          </p:nvPr>
        </p:nvSpPr>
        <p:spPr/>
        <p:txBody>
          <a:bodyPr/>
          <a:lstStyle/>
          <a:p>
            <a:pPr marL="144000" indent="0">
              <a:buNone/>
            </a:pPr>
            <a:r>
              <a:rPr lang="en-US" altLang="ja-JP" b="1" dirty="0"/>
              <a:t>Asynchronous Methods for Deep Reinforcement </a:t>
            </a:r>
            <a:r>
              <a:rPr lang="en-US" altLang="ja-JP" b="1" dirty="0" smtClean="0"/>
              <a:t>Learning</a:t>
            </a:r>
            <a:br>
              <a:rPr lang="en-US" altLang="ja-JP" b="1" dirty="0" smtClean="0"/>
            </a:br>
            <a:r>
              <a:rPr lang="en-US" altLang="ja-JP" dirty="0" smtClean="0"/>
              <a:t>[</a:t>
            </a:r>
            <a:r>
              <a:rPr lang="en-US" altLang="ja-JP" dirty="0" err="1" smtClean="0"/>
              <a:t>Mnih</a:t>
            </a:r>
            <a:r>
              <a:rPr lang="en-US" altLang="ja-JP" dirty="0" smtClean="0"/>
              <a:t> et al., 2016]</a:t>
            </a:r>
            <a:endParaRPr lang="en-US" altLang="ja-JP" b="1" dirty="0" smtClean="0"/>
          </a:p>
          <a:p>
            <a:r>
              <a:rPr kumimoji="1" lang="ja-JP" altLang="en-US" dirty="0" smtClean="0"/>
              <a:t>非同期に多数のエージェントを走らせてパラメータを</a:t>
            </a:r>
            <a:br>
              <a:rPr kumimoji="1" lang="ja-JP" altLang="en-US" dirty="0" smtClean="0"/>
            </a:br>
            <a:r>
              <a:rPr kumimoji="1" lang="ja-JP" altLang="en-US" dirty="0" smtClean="0"/>
              <a:t>同時に更新することでサンプル数を確保すると同時に</a:t>
            </a:r>
            <a:br>
              <a:rPr kumimoji="1" lang="ja-JP" altLang="en-US" dirty="0" smtClean="0"/>
            </a:br>
            <a:r>
              <a:rPr kumimoji="1" lang="ja-JP" altLang="en-US" dirty="0" smtClean="0"/>
              <a:t>入力の相関をなくすことができる</a:t>
            </a:r>
          </a:p>
          <a:p>
            <a:pPr marL="144000" indent="0">
              <a:buNone/>
            </a:pPr>
            <a:r>
              <a:rPr kumimoji="1" lang="ja-JP" altLang="en-US" dirty="0" smtClean="0"/>
              <a:t>→</a:t>
            </a:r>
            <a:r>
              <a:rPr lang="en-US" altLang="ja-JP" dirty="0"/>
              <a:t> Experience </a:t>
            </a:r>
            <a:r>
              <a:rPr lang="en-US" altLang="ja-JP" dirty="0" smtClean="0"/>
              <a:t>Replay</a:t>
            </a:r>
            <a:r>
              <a:rPr lang="ja-JP" altLang="en-US" dirty="0" smtClean="0"/>
              <a:t>を使う必要がない</a:t>
            </a:r>
            <a:endParaRPr kumimoji="1" lang="ja-JP" altLang="en-US" dirty="0" smtClean="0"/>
          </a:p>
          <a:p>
            <a:pPr marL="144000" indent="0">
              <a:buNone/>
            </a:pPr>
            <a:r>
              <a:rPr lang="ja-JP" altLang="en-US" dirty="0" smtClean="0"/>
              <a:t>→</a:t>
            </a:r>
            <a:r>
              <a:rPr lang="en-US" altLang="ja-JP" dirty="0" smtClean="0"/>
              <a:t> on-policy</a:t>
            </a:r>
            <a:r>
              <a:rPr lang="ja-JP" altLang="en-US" dirty="0" smtClean="0"/>
              <a:t>な</a:t>
            </a:r>
            <a:r>
              <a:rPr lang="en-US" altLang="ja-JP" dirty="0" smtClean="0"/>
              <a:t>RL</a:t>
            </a:r>
            <a:r>
              <a:rPr lang="ja-JP" altLang="en-US" dirty="0" smtClean="0"/>
              <a:t>アルゴリズムが使用可能</a:t>
            </a:r>
            <a:r>
              <a:rPr lang="en-US" altLang="ja-JP" dirty="0" smtClean="0"/>
              <a:t>!!</a:t>
            </a:r>
            <a:endParaRPr lang="ja-JP" altLang="en-US" dirty="0" smtClean="0"/>
          </a:p>
          <a:p>
            <a:r>
              <a:rPr kumimoji="1" lang="en-US" altLang="ja-JP" dirty="0" smtClean="0"/>
              <a:t>Advantage function</a:t>
            </a:r>
            <a:r>
              <a:rPr kumimoji="1" lang="ja-JP" altLang="en-US" dirty="0" smtClean="0"/>
              <a:t>を用いた</a:t>
            </a:r>
            <a:r>
              <a:rPr lang="en-US" altLang="ja-JP" dirty="0" smtClean="0"/>
              <a:t>Actor-Critic</a:t>
            </a:r>
            <a:r>
              <a:rPr lang="ja-JP" altLang="en-US" dirty="0" smtClean="0"/>
              <a:t>を非同期で走らせた</a:t>
            </a:r>
            <a:br>
              <a:rPr lang="ja-JP" altLang="en-US" dirty="0" smtClean="0"/>
            </a:br>
            <a:r>
              <a:rPr lang="ja-JP" altLang="en-US" dirty="0" smtClean="0"/>
              <a:t>結果、</a:t>
            </a:r>
            <a:r>
              <a:rPr lang="en-US" altLang="ja-JP" dirty="0" smtClean="0"/>
              <a:t>CPU</a:t>
            </a:r>
            <a:r>
              <a:rPr lang="ja-JP" altLang="en-US" dirty="0" smtClean="0"/>
              <a:t>で１日たった時点で他手法を大きく上回る</a:t>
            </a:r>
            <a:r>
              <a:rPr lang="en-US" altLang="ja-JP" dirty="0"/>
              <a:t/>
            </a:r>
            <a:br>
              <a:rPr lang="en-US" altLang="ja-JP" dirty="0"/>
            </a:br>
            <a:r>
              <a:rPr lang="en-US" altLang="ja-JP" dirty="0" smtClean="0"/>
              <a:t>(A3C : Asynchronous Advantage Actor Critic)</a:t>
            </a:r>
          </a:p>
          <a:p>
            <a:endParaRPr kumimoji="1" lang="en-US" altLang="ja-JP" dirty="0" smtClean="0"/>
          </a:p>
        </p:txBody>
      </p:sp>
      <p:pic>
        <p:nvPicPr>
          <p:cNvPr id="4" name="Picture 3"/>
          <p:cNvPicPr>
            <a:picLocks noChangeAspect="1"/>
          </p:cNvPicPr>
          <p:nvPr/>
        </p:nvPicPr>
        <p:blipFill>
          <a:blip r:embed="rId2"/>
          <a:stretch>
            <a:fillRect/>
          </a:stretch>
        </p:blipFill>
        <p:spPr>
          <a:xfrm>
            <a:off x="8318500" y="1383957"/>
            <a:ext cx="2095500" cy="2504378"/>
          </a:xfrm>
          <a:prstGeom prst="rect">
            <a:avLst/>
          </a:prstGeom>
        </p:spPr>
      </p:pic>
      <p:pic>
        <p:nvPicPr>
          <p:cNvPr id="9" name="Picture 8"/>
          <p:cNvPicPr>
            <a:picLocks noChangeAspect="1"/>
          </p:cNvPicPr>
          <p:nvPr/>
        </p:nvPicPr>
        <p:blipFill>
          <a:blip r:embed="rId2"/>
          <a:stretch>
            <a:fillRect/>
          </a:stretch>
        </p:blipFill>
        <p:spPr>
          <a:xfrm>
            <a:off x="9024620" y="1383957"/>
            <a:ext cx="2095500" cy="2504378"/>
          </a:xfrm>
          <a:prstGeom prst="rect">
            <a:avLst/>
          </a:prstGeom>
        </p:spPr>
      </p:pic>
      <p:pic>
        <p:nvPicPr>
          <p:cNvPr id="12" name="Picture 11"/>
          <p:cNvPicPr>
            <a:picLocks noChangeAspect="1"/>
          </p:cNvPicPr>
          <p:nvPr/>
        </p:nvPicPr>
        <p:blipFill>
          <a:blip r:embed="rId2"/>
          <a:stretch>
            <a:fillRect/>
          </a:stretch>
        </p:blipFill>
        <p:spPr>
          <a:xfrm>
            <a:off x="9658350" y="1383957"/>
            <a:ext cx="2095500" cy="2504378"/>
          </a:xfrm>
          <a:prstGeom prst="rect">
            <a:avLst/>
          </a:prstGeom>
        </p:spPr>
      </p:pic>
    </p:spTree>
    <p:extLst>
      <p:ext uri="{BB962C8B-B14F-4D97-AF65-F5344CB8AC3E}">
        <p14:creationId xmlns:p14="http://schemas.microsoft.com/office/powerpoint/2010/main" val="267076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Demo </a:t>
            </a:r>
            <a:endParaRPr kumimoji="1" lang="ja-JP" altLang="en-US" dirty="0"/>
          </a:p>
        </p:txBody>
      </p:sp>
      <p:sp>
        <p:nvSpPr>
          <p:cNvPr id="3" name="Content Placeholder 2"/>
          <p:cNvSpPr>
            <a:spLocks noGrp="1"/>
          </p:cNvSpPr>
          <p:nvPr>
            <p:ph idx="1"/>
          </p:nvPr>
        </p:nvSpPr>
        <p:spPr/>
        <p:txBody>
          <a:bodyPr/>
          <a:lstStyle/>
          <a:p>
            <a:r>
              <a:rPr lang="en-US" altLang="ja-JP" dirty="0">
                <a:hlinkClick r:id="rId2"/>
              </a:rPr>
              <a:t>https://</a:t>
            </a:r>
            <a:r>
              <a:rPr lang="en-US" altLang="ja-JP" dirty="0" err="1">
                <a:hlinkClick r:id="rId2"/>
              </a:rPr>
              <a:t>www.youtube.com</a:t>
            </a:r>
            <a:r>
              <a:rPr lang="en-US" altLang="ja-JP" dirty="0">
                <a:hlinkClick r:id="rId2"/>
              </a:rPr>
              <a:t>/</a:t>
            </a:r>
            <a:r>
              <a:rPr lang="en-US" altLang="ja-JP" dirty="0" err="1">
                <a:hlinkClick r:id="rId2"/>
              </a:rPr>
              <a:t>watch?v</a:t>
            </a:r>
            <a:r>
              <a:rPr lang="en-US" altLang="ja-JP" dirty="0">
                <a:hlinkClick r:id="rId2"/>
              </a:rPr>
              <a:t>=</a:t>
            </a:r>
            <a:r>
              <a:rPr lang="en-US" altLang="ja-JP" dirty="0" err="1">
                <a:hlinkClick r:id="rId2"/>
              </a:rPr>
              <a:t>jXHnBouhAdU</a:t>
            </a:r>
            <a:endParaRPr kumimoji="1" lang="ja-JP" altLang="en-US" dirty="0"/>
          </a:p>
        </p:txBody>
      </p:sp>
    </p:spTree>
    <p:extLst>
      <p:ext uri="{BB962C8B-B14F-4D97-AF65-F5344CB8AC3E}">
        <p14:creationId xmlns:p14="http://schemas.microsoft.com/office/powerpoint/2010/main" val="165344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Recent </a:t>
            </a:r>
            <a:r>
              <a:rPr lang="en-US" altLang="ja-JP" dirty="0" smtClean="0"/>
              <a:t>DRL </a:t>
            </a:r>
            <a:r>
              <a:rPr lang="ja-JP" altLang="en-US" dirty="0" smtClean="0"/>
              <a:t>④</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383957"/>
                <a:ext cx="10612120" cy="4485137"/>
              </a:xfrm>
            </p:spPr>
            <p:txBody>
              <a:bodyPr/>
              <a:lstStyle/>
              <a:p>
                <a:pPr marL="144000" indent="0">
                  <a:buNone/>
                </a:pPr>
                <a:r>
                  <a:rPr lang="en-US" altLang="ja-JP" b="1" dirty="0" smtClean="0"/>
                  <a:t>Continuous Deep Q-Learning with Model-based Acceleration (NAF)</a:t>
                </a:r>
              </a:p>
              <a:p>
                <a:r>
                  <a:rPr lang="en-US" altLang="ja-JP" dirty="0"/>
                  <a:t>Q-learning</a:t>
                </a:r>
                <a:r>
                  <a:rPr lang="ja-JP" altLang="en-US" dirty="0"/>
                  <a:t>を連続空間に適用可能</a:t>
                </a:r>
                <a:r>
                  <a:rPr lang="ja-JP" altLang="en-US" dirty="0" smtClean="0"/>
                  <a:t>に</a:t>
                </a:r>
                <a:endParaRPr lang="en-US" altLang="ja-JP" dirty="0"/>
              </a:p>
              <a:p>
                <a:pPr lvl="1"/>
                <a:r>
                  <a:rPr lang="en-US" altLang="ja-JP" dirty="0" smtClean="0"/>
                  <a:t>Advantage</a:t>
                </a:r>
                <a:r>
                  <a:rPr lang="ja-JP" altLang="en-US" dirty="0" smtClean="0"/>
                  <a:t>部分と</a:t>
                </a:r>
                <a:r>
                  <a:rPr lang="en-US" altLang="ja-JP" dirty="0" smtClean="0"/>
                  <a:t>State-Value</a:t>
                </a:r>
                <a:r>
                  <a:rPr lang="ja-JP" altLang="en-US" dirty="0" smtClean="0"/>
                  <a:t>に分け、</a:t>
                </a:r>
                <a:r>
                  <a:rPr lang="en-US" altLang="ja-JP" dirty="0" smtClean="0"/>
                  <a:t>A</a:t>
                </a:r>
                <a:r>
                  <a:rPr lang="ja-JP" altLang="en-US" dirty="0" smtClean="0"/>
                  <a:t>の方を二次形式の形で推定することで</a:t>
                </a:r>
                <a14:m>
                  <m:oMath xmlns:m="http://schemas.openxmlformats.org/officeDocument/2006/math">
                    <m:func>
                      <m:funcPr>
                        <m:ctrlPr>
                          <a:rPr lang="en-US" altLang="ja-JP" i="1">
                            <a:latin typeface="Cambria Math" charset="0"/>
                          </a:rPr>
                        </m:ctrlPr>
                      </m:funcPr>
                      <m:fName>
                        <m:r>
                          <m:rPr>
                            <m:sty m:val="p"/>
                          </m:rPr>
                          <a:rPr lang="en-US" altLang="ja-JP">
                            <a:latin typeface="Cambria Math" charset="0"/>
                          </a:rPr>
                          <m:t>arg</m:t>
                        </m:r>
                      </m:fName>
                      <m:e>
                        <m:func>
                          <m:funcPr>
                            <m:ctrlPr>
                              <a:rPr lang="en-US" altLang="ja-JP" i="1">
                                <a:latin typeface="Cambria Math" charset="0"/>
                              </a:rPr>
                            </m:ctrlPr>
                          </m:funcPr>
                          <m:fName>
                            <m:limLow>
                              <m:limLowPr>
                                <m:ctrlPr>
                                  <a:rPr lang="en-US" altLang="ja-JP" i="1">
                                    <a:latin typeface="Cambria Math" charset="0"/>
                                  </a:rPr>
                                </m:ctrlPr>
                              </m:limLowPr>
                              <m:e>
                                <m:r>
                                  <m:rPr>
                                    <m:sty m:val="p"/>
                                  </m:rPr>
                                  <a:rPr lang="en-US" altLang="ja-JP">
                                    <a:latin typeface="Cambria Math" charset="0"/>
                                  </a:rPr>
                                  <m:t>max</m:t>
                                </m:r>
                              </m:e>
                              <m:lim>
                                <m:r>
                                  <a:rPr lang="en-US" altLang="ja-JP" b="0" i="1" smtClean="0">
                                    <a:latin typeface="Cambria Math" charset="0"/>
                                  </a:rPr>
                                  <m:t>𝑢</m:t>
                                </m:r>
                              </m:lim>
                            </m:limLow>
                          </m:fName>
                          <m:e>
                            <m:r>
                              <a:rPr lang="en-US" altLang="ja-JP" i="1">
                                <a:latin typeface="Cambria Math" charset="0"/>
                              </a:rPr>
                              <m:t>𝑄</m:t>
                            </m:r>
                            <m:d>
                              <m:dPr>
                                <m:ctrlPr>
                                  <a:rPr lang="en-US" altLang="ja-JP" i="1">
                                    <a:latin typeface="Cambria Math" charset="0"/>
                                  </a:rPr>
                                </m:ctrlPr>
                              </m:dPr>
                              <m:e>
                                <m:r>
                                  <a:rPr lang="en-US" altLang="ja-JP" i="1">
                                    <a:latin typeface="Cambria Math" charset="0"/>
                                  </a:rPr>
                                  <m:t>𝑠</m:t>
                                </m:r>
                                <m:r>
                                  <a:rPr lang="en-US" altLang="ja-JP" i="1">
                                    <a:latin typeface="Cambria Math" charset="0"/>
                                  </a:rPr>
                                  <m:t>,</m:t>
                                </m:r>
                                <m:r>
                                  <a:rPr lang="en-US" altLang="ja-JP" b="0" i="1" smtClean="0">
                                    <a:latin typeface="Cambria Math" charset="0"/>
                                  </a:rPr>
                                  <m:t>𝑢</m:t>
                                </m:r>
                              </m:e>
                            </m:d>
                          </m:e>
                        </m:func>
                      </m:e>
                    </m:func>
                    <m:r>
                      <a:rPr lang="ja-JP" altLang="en-US" i="1" smtClean="0">
                        <a:latin typeface="Cambria Math" charset="0"/>
                      </a:rPr>
                      <m:t>を計算</m:t>
                    </m:r>
                  </m:oMath>
                </a14:m>
                <a:r>
                  <a:rPr lang="ja-JP" altLang="en-US" dirty="0" smtClean="0"/>
                  <a:t/>
                </a:r>
                <a:br>
                  <a:rPr lang="ja-JP" altLang="en-US" dirty="0" smtClean="0"/>
                </a:br>
                <a:r>
                  <a:rPr lang="en-US" altLang="ja-JP" dirty="0" smtClean="0"/>
                  <a:t>Normalized</a:t>
                </a:r>
                <a:r>
                  <a:rPr lang="en-US" altLang="ja-JP" dirty="0"/>
                  <a:t> </a:t>
                </a:r>
                <a:r>
                  <a:rPr lang="en-US" altLang="ja-JP" dirty="0" smtClean="0"/>
                  <a:t>Advantage Function</a:t>
                </a:r>
                <a:endParaRPr lang="en-US" altLang="ja-JP" dirty="0"/>
              </a:p>
              <a:p>
                <a:endParaRPr lang="en-US" altLang="ja-JP" dirty="0" smtClean="0"/>
              </a:p>
              <a:p>
                <a:endParaRPr lang="en-US" altLang="ja-JP" dirty="0"/>
              </a:p>
              <a:p>
                <a:r>
                  <a:rPr lang="en-US" altLang="ja-JP" dirty="0" err="1" smtClean="0"/>
                  <a:t>iLQG</a:t>
                </a:r>
                <a:r>
                  <a:rPr lang="ja-JP" altLang="en-US" dirty="0"/>
                  <a:t>のように近傍のダイナミクスを推定することで</a:t>
                </a:r>
                <a:br>
                  <a:rPr lang="ja-JP" altLang="en-US" dirty="0"/>
                </a:br>
                <a:r>
                  <a:rPr lang="en-US" altLang="ja-JP" dirty="0"/>
                  <a:t>Model-based</a:t>
                </a:r>
                <a:r>
                  <a:rPr lang="ja-JP" altLang="en-US" dirty="0"/>
                  <a:t>の手法を取り入れたい</a:t>
                </a:r>
              </a:p>
              <a:p>
                <a:pPr lvl="1"/>
                <a:r>
                  <a:rPr lang="en-US" altLang="ja-JP" dirty="0"/>
                  <a:t>Imagination rollout </a:t>
                </a:r>
              </a:p>
              <a:p>
                <a:endParaRPr lang="ja-JP" altLang="en-US" b="1" dirty="0"/>
              </a:p>
              <a:p>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383957"/>
                <a:ext cx="10612120" cy="4485137"/>
              </a:xfrm>
              <a:blipFill rotWithShape="0">
                <a:blip r:embed="rId2"/>
                <a:stretch>
                  <a:fillRect l="-57" t="-679"/>
                </a:stretch>
              </a:blipFill>
            </p:spPr>
            <p:txBody>
              <a:bodyPr/>
              <a:lstStyle/>
              <a:p>
                <a:r>
                  <a:rPr lang="ja-JP" altLang="en-US">
                    <a:noFill/>
                  </a:rPr>
                  <a:t> </a:t>
                </a:r>
              </a:p>
            </p:txBody>
          </p:sp>
        </mc:Fallback>
      </mc:AlternateContent>
      <p:pic>
        <p:nvPicPr>
          <p:cNvPr id="4" name="Picture 3"/>
          <p:cNvPicPr>
            <a:picLocks noChangeAspect="1"/>
          </p:cNvPicPr>
          <p:nvPr/>
        </p:nvPicPr>
        <p:blipFill>
          <a:blip r:embed="rId3"/>
          <a:stretch>
            <a:fillRect/>
          </a:stretch>
        </p:blipFill>
        <p:spPr>
          <a:xfrm>
            <a:off x="5313680" y="2910909"/>
            <a:ext cx="5735144" cy="978348"/>
          </a:xfrm>
          <a:prstGeom prst="rect">
            <a:avLst/>
          </a:prstGeom>
        </p:spPr>
      </p:pic>
    </p:spTree>
    <p:extLst>
      <p:ext uri="{BB962C8B-B14F-4D97-AF65-F5344CB8AC3E}">
        <p14:creationId xmlns:p14="http://schemas.microsoft.com/office/powerpoint/2010/main" val="1599184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Recent DRL </a:t>
            </a:r>
            <a:r>
              <a:rPr lang="ja-JP" altLang="en-US" dirty="0" smtClean="0"/>
              <a:t>⑤</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pPr marL="144000" indent="0">
                  <a:buNone/>
                </a:pPr>
                <a:r>
                  <a:rPr kumimoji="1" lang="en-US" altLang="ja-JP" b="1" dirty="0" smtClean="0"/>
                  <a:t>Trust </a:t>
                </a:r>
                <a:r>
                  <a:rPr kumimoji="1" lang="en-US" altLang="ja-JP" b="1" dirty="0" smtClean="0"/>
                  <a:t>Region Policy </a:t>
                </a:r>
                <a:r>
                  <a:rPr kumimoji="1" lang="en-US" altLang="ja-JP" b="1" dirty="0" smtClean="0"/>
                  <a:t>Optimization (TRPO)</a:t>
                </a:r>
                <a:endParaRPr kumimoji="1" lang="ja-JP" altLang="en-US" b="1" dirty="0" smtClean="0"/>
              </a:p>
              <a:p>
                <a:r>
                  <a:rPr kumimoji="1" lang="en-US" altLang="ja-JP" dirty="0" smtClean="0"/>
                  <a:t>Policy based</a:t>
                </a:r>
                <a:endParaRPr kumimoji="1" lang="en-US" altLang="ja-JP" dirty="0" smtClean="0"/>
              </a:p>
              <a:p>
                <a:pPr>
                  <a:lnSpc>
                    <a:spcPct val="120000"/>
                  </a:lnSpc>
                </a:pP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𝐷</m:t>
                        </m:r>
                      </m:e>
                      <m:sub>
                        <m:r>
                          <a:rPr kumimoji="1" lang="en-US" altLang="ja-JP" b="0" i="1" smtClean="0">
                            <a:latin typeface="Cambria Math" charset="0"/>
                          </a:rPr>
                          <m:t>𝐾𝐿</m:t>
                        </m:r>
                      </m:sub>
                    </m:sSub>
                    <m:d>
                      <m:dPr>
                        <m:ctrlPr>
                          <a:rPr kumimoji="1" lang="en-US" altLang="ja-JP" b="0" i="1" smtClean="0">
                            <a:latin typeface="Cambria Math" charset="0"/>
                          </a:rPr>
                        </m:ctrlPr>
                      </m:dPr>
                      <m:e>
                        <m:sSub>
                          <m:sSubPr>
                            <m:ctrlPr>
                              <a:rPr kumimoji="1" lang="en-US" altLang="ja-JP" b="0" i="1" smtClean="0">
                                <a:latin typeface="Cambria Math" charset="0"/>
                              </a:rPr>
                            </m:ctrlPr>
                          </m:sSubPr>
                          <m:e>
                            <m:r>
                              <a:rPr kumimoji="1" lang="en-US" altLang="ja-JP" b="0" i="1" smtClean="0">
                                <a:latin typeface="Cambria Math" charset="0"/>
                              </a:rPr>
                              <m:t>𝜃</m:t>
                            </m:r>
                          </m:e>
                          <m:sub>
                            <m:r>
                              <a:rPr kumimoji="1" lang="en-US" altLang="ja-JP" b="0" i="1" smtClean="0">
                                <a:latin typeface="Cambria Math" charset="0"/>
                              </a:rPr>
                              <m:t>𝑜𝑙𝑑</m:t>
                            </m:r>
                          </m:sub>
                        </m:sSub>
                        <m:r>
                          <a:rPr kumimoji="1" lang="en-US" altLang="ja-JP" b="0" i="1" smtClean="0">
                            <a:latin typeface="Cambria Math" charset="0"/>
                          </a:rPr>
                          <m:t>, </m:t>
                        </m:r>
                        <m:r>
                          <a:rPr kumimoji="1" lang="en-US" altLang="ja-JP" b="0" i="1" smtClean="0">
                            <a:latin typeface="Cambria Math" charset="0"/>
                          </a:rPr>
                          <m:t>𝜃</m:t>
                        </m:r>
                      </m:e>
                    </m:d>
                    <m:r>
                      <a:rPr lang="en-US" altLang="ja-JP" i="1">
                        <a:latin typeface="Cambria Math" charset="0"/>
                        <a:ea typeface="Cambria Math" charset="0"/>
                        <a:cs typeface="Cambria Math" charset="0"/>
                      </a:rPr>
                      <m:t>≤</m:t>
                    </m:r>
                    <m:r>
                      <a:rPr lang="en-US" altLang="ja-JP" b="0" i="1" smtClean="0">
                        <a:latin typeface="Cambria Math" charset="0"/>
                        <a:ea typeface="Cambria Math" charset="0"/>
                        <a:cs typeface="Cambria Math" charset="0"/>
                      </a:rPr>
                      <m:t>𝛿</m:t>
                    </m:r>
                  </m:oMath>
                </a14:m>
                <a:r>
                  <a:rPr kumimoji="1" lang="en-US" altLang="ja-JP" dirty="0" smtClean="0"/>
                  <a:t> </a:t>
                </a:r>
                <a:r>
                  <a:rPr lang="en-US" altLang="ja-JP" dirty="0"/>
                  <a:t>(Trust Region )</a:t>
                </a:r>
                <a:r>
                  <a:rPr kumimoji="1" lang="ja-JP" altLang="en-US" dirty="0" smtClean="0"/>
                  <a:t>と</a:t>
                </a:r>
                <a:r>
                  <a:rPr kumimoji="1" lang="ja-JP" altLang="en-US" dirty="0" smtClean="0"/>
                  <a:t>いう範囲において、</a:t>
                </a:r>
                <a:r>
                  <a:rPr kumimoji="1" lang="ja-JP" altLang="en-US" dirty="0" smtClean="0"/>
                  <a:t>サンプリング</a:t>
                </a:r>
                <a:r>
                  <a:rPr kumimoji="1" lang="ja-JP" altLang="en-US" dirty="0" smtClean="0"/>
                  <a:t>によって計算された期待</a:t>
                </a:r>
                <a:r>
                  <a:rPr kumimoji="1" lang="ja-JP" altLang="en-US" dirty="0" smtClean="0"/>
                  <a:t>コスト</a:t>
                </a:r>
                <a:r>
                  <a:rPr kumimoji="1" lang="ja-JP" altLang="en-US" dirty="0" smtClean="0"/>
                  <a:t>を最小化する</a:t>
                </a:r>
                <a14:m>
                  <m:oMath xmlns:m="http://schemas.openxmlformats.org/officeDocument/2006/math">
                    <m:r>
                      <a:rPr lang="en-US" altLang="ja-JP" b="0" i="1" smtClean="0">
                        <a:latin typeface="Cambria Math" charset="0"/>
                      </a:rPr>
                      <m:t>𝜃</m:t>
                    </m:r>
                  </m:oMath>
                </a14:m>
                <a:r>
                  <a:rPr kumimoji="1" lang="ja-JP" altLang="en-US" dirty="0" smtClean="0"/>
                  <a:t>を</a:t>
                </a:r>
                <a:r>
                  <a:rPr kumimoji="1" lang="ja-JP" altLang="en-US" dirty="0" smtClean="0"/>
                  <a:t>制約付き最適化問題を解くことで求め</a:t>
                </a:r>
                <a:r>
                  <a:rPr kumimoji="1" lang="ja-JP" altLang="en-US" dirty="0" smtClean="0"/>
                  <a:t>逐次</a:t>
                </a:r>
                <a:r>
                  <a:rPr kumimoji="1" lang="ja-JP" altLang="en-US" dirty="0" smtClean="0"/>
                  <a:t>的に</a:t>
                </a:r>
                <a:r>
                  <a:rPr kumimoji="1" lang="ja-JP" altLang="en-US" dirty="0" smtClean="0"/>
                  <a:t>更新</a:t>
                </a:r>
              </a:p>
              <a:p>
                <a:pPr marL="144000" indent="0">
                  <a:buNone/>
                </a:pPr>
                <a:endParaRPr kumimoji="1" lang="ja-JP" altLang="en-US" dirty="0" smtClean="0"/>
              </a:p>
              <a:p>
                <a:r>
                  <a:rPr kumimoji="1" lang="ja-JP" altLang="en-US" dirty="0" smtClean="0"/>
                  <a:t>サンプリング法</a:t>
                </a:r>
                <a:endParaRPr kumimoji="1" lang="en-US" altLang="ja-JP" dirty="0" smtClean="0"/>
              </a:p>
              <a:p>
                <a:pPr lvl="1"/>
                <a:r>
                  <a:rPr lang="en-US" altLang="ja-JP" dirty="0" smtClean="0"/>
                  <a:t>Single Path :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0</m:t>
                        </m:r>
                      </m:sub>
                    </m:sSub>
                    <m:r>
                      <a:rPr lang="ja-JP" altLang="en-US" b="0" i="1" smtClean="0">
                        <a:latin typeface="Cambria Math" charset="0"/>
                      </a:rPr>
                      <m:t>から</m:t>
                    </m:r>
                    <m:sSub>
                      <m:sSubPr>
                        <m:ctrlPr>
                          <a:rPr lang="en-US" altLang="ja-JP" b="0" i="1" smtClean="0">
                            <a:latin typeface="Cambria Math" charset="0"/>
                          </a:rPr>
                        </m:ctrlPr>
                      </m:sSubPr>
                      <m:e>
                        <m:r>
                          <a:rPr lang="en-US" altLang="ja-JP" b="0" i="1" smtClean="0">
                            <a:latin typeface="Cambria Math" charset="0"/>
                          </a:rPr>
                          <m:t>𝜋</m:t>
                        </m:r>
                      </m:e>
                      <m:sub>
                        <m:r>
                          <a:rPr lang="en-US" altLang="ja-JP" b="0" i="1" smtClean="0">
                            <a:latin typeface="Cambria Math" charset="0"/>
                          </a:rPr>
                          <m:t>𝜃</m:t>
                        </m:r>
                      </m:sub>
                    </m:sSub>
                  </m:oMath>
                </a14:m>
                <a:r>
                  <a:rPr kumimoji="1" lang="ja-JP" altLang="en-US" dirty="0" smtClean="0"/>
                  <a:t>に従い軌跡を生成する方法</a:t>
                </a:r>
              </a:p>
              <a:p>
                <a:pPr lvl="1"/>
                <a:r>
                  <a:rPr lang="en-US" altLang="ja-JP" dirty="0" smtClean="0"/>
                  <a:t>Vine: </a:t>
                </a:r>
                <a:r>
                  <a:rPr lang="ja-JP" altLang="en-US" dirty="0" smtClean="0"/>
                  <a:t>ランダムシミュレーションにより生成する方法</a:t>
                </a:r>
                <a:endParaRPr lang="en-US" altLang="ja-JP" dirty="0" smtClean="0"/>
              </a:p>
              <a:p>
                <a:pPr lvl="1"/>
                <a:endParaRPr kumimoji="1" lang="en-US" altLang="ja-JP" dirty="0"/>
              </a:p>
              <a:p>
                <a:r>
                  <a:rPr kumimoji="1" lang="ja-JP" altLang="en-US" dirty="0" smtClean="0"/>
                  <a:t>学習の流れ</a:t>
                </a:r>
              </a:p>
              <a:p>
                <a:pPr lvl="1"/>
                <a:r>
                  <a:rPr kumimoji="1" lang="en-US" altLang="ja-JP" dirty="0" smtClean="0"/>
                  <a:t>Single path</a:t>
                </a:r>
                <a:r>
                  <a:rPr kumimoji="1" lang="ja-JP" altLang="en-US" dirty="0" smtClean="0"/>
                  <a:t>か</a:t>
                </a:r>
                <a:r>
                  <a:rPr kumimoji="1" lang="en-US" altLang="ja-JP" dirty="0" smtClean="0"/>
                  <a:t>Vine</a:t>
                </a:r>
                <a:r>
                  <a:rPr kumimoji="1" lang="ja-JP" altLang="en-US" dirty="0" smtClean="0"/>
                  <a:t>でサンプル（軌跡と報酬）を集める</a:t>
                </a:r>
              </a:p>
              <a:p>
                <a:pPr lvl="1"/>
                <a:r>
                  <a:rPr kumimoji="1" lang="ja-JP" altLang="en-US" dirty="0" smtClean="0"/>
                  <a:t>サンプルから制約条件と目的関数を構築</a:t>
                </a:r>
                <a:endParaRPr kumimoji="1" lang="en-US" altLang="ja-JP" dirty="0" smtClean="0"/>
              </a:p>
              <a:p>
                <a:pPr lvl="1"/>
                <a:r>
                  <a:rPr lang="ja-JP" altLang="en-US" dirty="0"/>
                  <a:t>制約付き最適化</a:t>
                </a:r>
                <a:r>
                  <a:rPr lang="ja-JP" altLang="en-US" dirty="0" smtClean="0"/>
                  <a:t>問題</a:t>
                </a:r>
                <a:r>
                  <a:rPr lang="ja-JP" altLang="en-US" dirty="0" smtClean="0"/>
                  <a:t>を解く</a:t>
                </a:r>
              </a:p>
              <a:p>
                <a:pPr lvl="2"/>
                <a:r>
                  <a:rPr kumimoji="1" lang="ja-JP" altLang="en-US" dirty="0" smtClean="0"/>
                  <a:t>中身はよくわからなかったです</a:t>
                </a:r>
              </a:p>
              <a:p>
                <a:pPr lvl="1"/>
                <a:endParaRPr kumimoji="1" lang="en-US" altLang="ja-JP" dirty="0" smtClean="0"/>
              </a:p>
              <a:p>
                <a:pPr marL="144000" indent="0">
                  <a:buNone/>
                </a:pPr>
                <a:endParaRPr kumimoji="1"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1359"/>
                </a:stretch>
              </a:blipFill>
            </p:spPr>
            <p:txBody>
              <a:bodyPr/>
              <a:lstStyle/>
              <a:p>
                <a:r>
                  <a:rPr lang="ja-JP" altLang="en-US">
                    <a:noFill/>
                  </a:rPr>
                  <a:t> </a:t>
                </a:r>
              </a:p>
            </p:txBody>
          </p:sp>
        </mc:Fallback>
      </mc:AlternateContent>
      <p:pic>
        <p:nvPicPr>
          <p:cNvPr id="5" name="Picture 4"/>
          <p:cNvPicPr>
            <a:picLocks noChangeAspect="1"/>
          </p:cNvPicPr>
          <p:nvPr/>
        </p:nvPicPr>
        <p:blipFill>
          <a:blip r:embed="rId3"/>
          <a:stretch>
            <a:fillRect/>
          </a:stretch>
        </p:blipFill>
        <p:spPr>
          <a:xfrm>
            <a:off x="6286897" y="3626525"/>
            <a:ext cx="6082903" cy="1284589"/>
          </a:xfrm>
          <a:prstGeom prst="rect">
            <a:avLst/>
          </a:prstGeom>
        </p:spPr>
      </p:pic>
    </p:spTree>
    <p:extLst>
      <p:ext uri="{BB962C8B-B14F-4D97-AF65-F5344CB8AC3E}">
        <p14:creationId xmlns:p14="http://schemas.microsoft.com/office/powerpoint/2010/main" val="16727478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Recent </a:t>
            </a:r>
            <a:r>
              <a:rPr lang="en-US" altLang="ja-JP" dirty="0" smtClean="0"/>
              <a:t>DRL </a:t>
            </a:r>
            <a:r>
              <a:rPr lang="ja-JP" altLang="en-US" dirty="0" smtClean="0"/>
              <a:t>⑥</a:t>
            </a:r>
            <a:endParaRPr kumimoji="1" lang="ja-JP" altLang="en-US" dirty="0"/>
          </a:p>
        </p:txBody>
      </p:sp>
      <p:sp>
        <p:nvSpPr>
          <p:cNvPr id="3" name="Content Placeholder 2"/>
          <p:cNvSpPr>
            <a:spLocks noGrp="1"/>
          </p:cNvSpPr>
          <p:nvPr>
            <p:ph idx="1"/>
          </p:nvPr>
        </p:nvSpPr>
        <p:spPr/>
        <p:txBody>
          <a:bodyPr/>
          <a:lstStyle/>
          <a:p>
            <a:pPr marL="144000" indent="0">
              <a:buNone/>
            </a:pPr>
            <a:r>
              <a:rPr lang="en-US" altLang="ja-JP" b="1" dirty="0" smtClean="0"/>
              <a:t>Q-prop</a:t>
            </a:r>
            <a:endParaRPr lang="en-US" altLang="ja-JP" b="1" dirty="0"/>
          </a:p>
          <a:p>
            <a:r>
              <a:rPr lang="en-US" altLang="ja-JP" dirty="0" smtClean="0"/>
              <a:t>Actor-Critic</a:t>
            </a:r>
            <a:endParaRPr lang="en-US" altLang="ja-JP" dirty="0"/>
          </a:p>
          <a:p>
            <a:r>
              <a:rPr lang="en-US" altLang="ja-JP" dirty="0" smtClean="0"/>
              <a:t>Off-policy</a:t>
            </a:r>
            <a:r>
              <a:rPr lang="ja-JP" altLang="en-US" dirty="0"/>
              <a:t>に学習する</a:t>
            </a:r>
            <a:r>
              <a:rPr lang="en-US" altLang="ja-JP" dirty="0"/>
              <a:t>critic</a:t>
            </a:r>
            <a:r>
              <a:rPr lang="ja-JP" altLang="en-US" dirty="0"/>
              <a:t>を</a:t>
            </a:r>
            <a:r>
              <a:rPr lang="en-US" altLang="ja-JP" dirty="0"/>
              <a:t>baseline</a:t>
            </a:r>
            <a:r>
              <a:rPr lang="ja-JP" altLang="en-US" dirty="0"/>
              <a:t>として利用して、</a:t>
            </a:r>
            <a:br>
              <a:rPr lang="ja-JP" altLang="en-US" dirty="0"/>
            </a:br>
            <a:r>
              <a:rPr lang="en-US" altLang="ja-JP" dirty="0"/>
              <a:t>On-policy</a:t>
            </a:r>
            <a:r>
              <a:rPr lang="ja-JP" altLang="en-US" dirty="0"/>
              <a:t>な</a:t>
            </a:r>
            <a:r>
              <a:rPr lang="en-US" altLang="ja-JP" dirty="0"/>
              <a:t>policy gradient</a:t>
            </a:r>
            <a:r>
              <a:rPr lang="ja-JP" altLang="en-US" dirty="0"/>
              <a:t>を</a:t>
            </a:r>
            <a:r>
              <a:rPr lang="en-US" altLang="ja-JP" dirty="0"/>
              <a:t>sample efficient </a:t>
            </a:r>
            <a:r>
              <a:rPr lang="ja-JP" altLang="en-US" dirty="0"/>
              <a:t>かつ</a:t>
            </a:r>
            <a:r>
              <a:rPr lang="en-US" altLang="ja-JP" dirty="0" err="1"/>
              <a:t>unbias</a:t>
            </a:r>
            <a:r>
              <a:rPr lang="ja-JP" altLang="en-US" dirty="0"/>
              <a:t>に利用する方法</a:t>
            </a:r>
            <a:endParaRPr lang="en-US" altLang="ja-JP" dirty="0"/>
          </a:p>
          <a:p>
            <a:endParaRPr kumimoji="1" lang="ja-JP" altLang="en-US" dirty="0"/>
          </a:p>
        </p:txBody>
      </p:sp>
    </p:spTree>
    <p:extLst>
      <p:ext uri="{BB962C8B-B14F-4D97-AF65-F5344CB8AC3E}">
        <p14:creationId xmlns:p14="http://schemas.microsoft.com/office/powerpoint/2010/main" val="1418468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おまけ</a:t>
            </a:r>
            <a:endParaRPr kumimoji="1" lang="ja-JP" altLang="en-US" dirty="0"/>
          </a:p>
        </p:txBody>
      </p:sp>
      <p:sp>
        <p:nvSpPr>
          <p:cNvPr id="3" name="Content Placeholder 2"/>
          <p:cNvSpPr>
            <a:spLocks noGrp="1"/>
          </p:cNvSpPr>
          <p:nvPr>
            <p:ph idx="1"/>
          </p:nvPr>
        </p:nvSpPr>
        <p:spPr/>
        <p:txBody>
          <a:bodyPr/>
          <a:lstStyle/>
          <a:p>
            <a:pPr marL="144000" indent="0">
              <a:buNone/>
            </a:pPr>
            <a:r>
              <a:rPr lang="en-US" altLang="ja-JP" b="1" dirty="0" smtClean="0"/>
              <a:t>Connecting </a:t>
            </a:r>
            <a:r>
              <a:rPr lang="en-US" altLang="ja-JP" b="1" dirty="0"/>
              <a:t>Generative Adversarial Networks and </a:t>
            </a:r>
            <a:r>
              <a:rPr lang="en-US" altLang="ja-JP" b="1" dirty="0" smtClean="0"/>
              <a:t>Actor-Critic Methods </a:t>
            </a:r>
            <a:r>
              <a:rPr lang="en-US" altLang="ja-JP" dirty="0"/>
              <a:t>[</a:t>
            </a:r>
            <a:r>
              <a:rPr lang="en-US" altLang="ja-JP" dirty="0" err="1" smtClean="0"/>
              <a:t>DeepMind</a:t>
            </a:r>
            <a:r>
              <a:rPr lang="en-US" altLang="ja-JP" dirty="0" smtClean="0"/>
              <a:t>, 2016]</a:t>
            </a:r>
            <a:endParaRPr lang="en-US" altLang="ja-JP" dirty="0"/>
          </a:p>
          <a:p>
            <a:r>
              <a:rPr lang="en-US" altLang="ja-JP" dirty="0"/>
              <a:t>GAN</a:t>
            </a:r>
            <a:r>
              <a:rPr lang="ja-JP" altLang="en-US" dirty="0"/>
              <a:t>と</a:t>
            </a:r>
            <a:r>
              <a:rPr lang="en-US" altLang="ja-JP" dirty="0"/>
              <a:t>Actor-Critic</a:t>
            </a:r>
            <a:r>
              <a:rPr lang="ja-JP" altLang="en-US" dirty="0"/>
              <a:t>の</a:t>
            </a:r>
            <a:r>
              <a:rPr lang="ja-JP" altLang="en-US" dirty="0" smtClean="0"/>
              <a:t>関係</a:t>
            </a:r>
            <a:endParaRPr kumimoji="1" lang="en-US" altLang="ja-JP" dirty="0" smtClean="0"/>
          </a:p>
          <a:p>
            <a:pPr lvl="1"/>
            <a:r>
              <a:rPr kumimoji="1" lang="en-US" altLang="ja-JP" dirty="0" smtClean="0"/>
              <a:t>GAN</a:t>
            </a:r>
            <a:r>
              <a:rPr kumimoji="1" lang="ja-JP" altLang="en-US" dirty="0" smtClean="0"/>
              <a:t>は、</a:t>
            </a:r>
            <a:r>
              <a:rPr kumimoji="1" lang="en-US" altLang="ja-JP" dirty="0" smtClean="0"/>
              <a:t>Actor</a:t>
            </a:r>
            <a:r>
              <a:rPr kumimoji="1" lang="ja-JP" altLang="en-US" dirty="0" smtClean="0"/>
              <a:t>が報酬に影響を与えない状況下での</a:t>
            </a:r>
            <a:r>
              <a:rPr kumimoji="1" lang="en-US" altLang="ja-JP" dirty="0" smtClean="0"/>
              <a:t>Actor-Critic</a:t>
            </a:r>
            <a:r>
              <a:rPr kumimoji="1" lang="ja-JP" altLang="en-US" dirty="0" smtClean="0"/>
              <a:t>と同じなのでは？</a:t>
            </a:r>
          </a:p>
          <a:p>
            <a:endParaRPr lang="ja-JP" altLang="en-US" dirty="0"/>
          </a:p>
          <a:p>
            <a:r>
              <a:rPr kumimoji="1" lang="ja-JP" altLang="en-US" dirty="0" smtClean="0"/>
              <a:t>それぞれで使用される学習テクニックを比較、お互いに利用できないか</a:t>
            </a:r>
          </a:p>
          <a:p>
            <a:pPr lvl="1"/>
            <a:r>
              <a:rPr kumimoji="1" lang="en-US" altLang="ja-JP" dirty="0" smtClean="0"/>
              <a:t>GAN</a:t>
            </a:r>
            <a:endParaRPr kumimoji="1" lang="ja-JP" altLang="en-US" dirty="0" smtClean="0"/>
          </a:p>
          <a:p>
            <a:pPr lvl="2"/>
            <a:r>
              <a:rPr kumimoji="1" lang="en-US" altLang="ja-JP" dirty="0" smtClean="0"/>
              <a:t>Freezing learning</a:t>
            </a:r>
            <a:r>
              <a:rPr lang="en-US" altLang="ja-JP" dirty="0" smtClean="0"/>
              <a:t>, Label smoothing, Historical averaging, </a:t>
            </a:r>
            <a:r>
              <a:rPr lang="en-US" altLang="ja-JP" dirty="0" err="1" smtClean="0"/>
              <a:t>Minibatch</a:t>
            </a:r>
            <a:r>
              <a:rPr lang="en-US" altLang="ja-JP" dirty="0" smtClean="0"/>
              <a:t> discrimination, BN</a:t>
            </a:r>
          </a:p>
          <a:p>
            <a:pPr lvl="1"/>
            <a:r>
              <a:rPr kumimoji="1" lang="en-US" altLang="ja-JP" dirty="0" smtClean="0"/>
              <a:t>Actor-Critic</a:t>
            </a:r>
          </a:p>
          <a:p>
            <a:pPr lvl="2"/>
            <a:r>
              <a:rPr lang="en-US" altLang="ja-JP" dirty="0" smtClean="0"/>
              <a:t>Experience Replay, Target networks, Entropy regularization, Compatibility?</a:t>
            </a:r>
            <a:endParaRPr kumimoji="1" lang="en-US" altLang="ja-JP" dirty="0" smtClean="0"/>
          </a:p>
        </p:txBody>
      </p:sp>
    </p:spTree>
    <p:extLst>
      <p:ext uri="{BB962C8B-B14F-4D97-AF65-F5344CB8AC3E}">
        <p14:creationId xmlns:p14="http://schemas.microsoft.com/office/powerpoint/2010/main" val="4159222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Reference</a:t>
            </a:r>
            <a:endParaRPr kumimoji="1" lang="ja-JP" altLang="en-US" dirty="0"/>
          </a:p>
        </p:txBody>
      </p:sp>
      <p:sp>
        <p:nvSpPr>
          <p:cNvPr id="3" name="Content Placeholder 2"/>
          <p:cNvSpPr>
            <a:spLocks noGrp="1"/>
          </p:cNvSpPr>
          <p:nvPr>
            <p:ph idx="1"/>
          </p:nvPr>
        </p:nvSpPr>
        <p:spPr/>
        <p:txBody>
          <a:bodyPr>
            <a:normAutofit/>
          </a:bodyPr>
          <a:lstStyle/>
          <a:p>
            <a:r>
              <a:rPr lang="en-US" altLang="ja-JP" sz="1800" dirty="0" smtClean="0"/>
              <a:t>David silver</a:t>
            </a:r>
            <a:r>
              <a:rPr lang="ja-JP" altLang="en-US" sz="1800" dirty="0" smtClean="0"/>
              <a:t>の講義資料</a:t>
            </a:r>
          </a:p>
          <a:p>
            <a:pPr lvl="1"/>
            <a:r>
              <a:rPr lang="en-US" altLang="ja-JP" sz="1600" dirty="0">
                <a:hlinkClick r:id="rId2"/>
              </a:rPr>
              <a:t>http://</a:t>
            </a:r>
            <a:r>
              <a:rPr lang="en-US" altLang="ja-JP" sz="1600" dirty="0" smtClean="0">
                <a:hlinkClick r:id="rId2"/>
              </a:rPr>
              <a:t>www0.cs.ucl.ac.uk/staff/d.silver/web/Teaching_files/intro_RL.pdf</a:t>
            </a:r>
            <a:endParaRPr lang="en-US" altLang="ja-JP" sz="1600" dirty="0">
              <a:hlinkClick r:id="rId2"/>
            </a:endParaRPr>
          </a:p>
          <a:p>
            <a:r>
              <a:rPr lang="en-US" altLang="ja-JP" sz="1800" dirty="0" smtClean="0"/>
              <a:t>Policy search</a:t>
            </a:r>
            <a:r>
              <a:rPr lang="ja-JP" altLang="en-US" sz="1800" dirty="0" smtClean="0"/>
              <a:t>資料</a:t>
            </a:r>
            <a:endParaRPr lang="ja-JP" altLang="en-US" sz="1800" dirty="0" smtClean="0">
              <a:hlinkClick r:id="rId2"/>
            </a:endParaRPr>
          </a:p>
          <a:p>
            <a:pPr lvl="1"/>
            <a:r>
              <a:rPr lang="en-US" altLang="ja-JP" sz="1600" dirty="0" smtClean="0">
                <a:hlinkClick r:id="rId2"/>
              </a:rPr>
              <a:t>http</a:t>
            </a:r>
            <a:r>
              <a:rPr lang="en-US" altLang="ja-JP" sz="1600" dirty="0">
                <a:hlinkClick r:id="rId2"/>
              </a:rPr>
              <a:t>://icml.cc/2015/tutorials//</a:t>
            </a:r>
            <a:r>
              <a:rPr lang="en-US" altLang="ja-JP" sz="1600" dirty="0" smtClean="0">
                <a:hlinkClick r:id="rId2"/>
              </a:rPr>
              <a:t>PolicySearch.pdf</a:t>
            </a:r>
            <a:endParaRPr lang="en-US" altLang="ja-JP" sz="1600" dirty="0" smtClean="0"/>
          </a:p>
          <a:p>
            <a:endParaRPr lang="en-US" altLang="ja-JP" dirty="0"/>
          </a:p>
          <a:p>
            <a:pPr lvl="1"/>
            <a:endParaRPr kumimoji="1" lang="ja-JP" altLang="en-US" sz="1600" dirty="0"/>
          </a:p>
        </p:txBody>
      </p:sp>
    </p:spTree>
    <p:extLst>
      <p:ext uri="{BB962C8B-B14F-4D97-AF65-F5344CB8AC3E}">
        <p14:creationId xmlns:p14="http://schemas.microsoft.com/office/powerpoint/2010/main" val="1901539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Recent Technique</a:t>
            </a:r>
            <a:endParaRPr kumimoji="1" lang="ja-JP" altLang="en-US" dirty="0"/>
          </a:p>
        </p:txBody>
      </p:sp>
      <p:sp>
        <p:nvSpPr>
          <p:cNvPr id="3" name="Content Placeholder 2"/>
          <p:cNvSpPr>
            <a:spLocks noGrp="1"/>
          </p:cNvSpPr>
          <p:nvPr>
            <p:ph idx="1"/>
          </p:nvPr>
        </p:nvSpPr>
        <p:spPr/>
        <p:txBody>
          <a:bodyPr/>
          <a:lstStyle/>
          <a:p>
            <a:r>
              <a:rPr lang="en-US" altLang="ja-JP" dirty="0"/>
              <a:t>Prioritized Experience </a:t>
            </a:r>
            <a:r>
              <a:rPr lang="en-US" altLang="ja-JP" dirty="0" smtClean="0"/>
              <a:t>Replay</a:t>
            </a:r>
          </a:p>
          <a:p>
            <a:pPr lvl="1"/>
            <a:r>
              <a:rPr kumimoji="1" lang="ja-JP" altLang="en-US" dirty="0" smtClean="0"/>
              <a:t>重要な経験サンプル</a:t>
            </a:r>
            <a:r>
              <a:rPr kumimoji="1" lang="en-US" altLang="ja-JP" dirty="0" smtClean="0"/>
              <a:t>(TD-error</a:t>
            </a:r>
            <a:r>
              <a:rPr kumimoji="1" lang="ja-JP" altLang="en-US" dirty="0" smtClean="0"/>
              <a:t>が大きかったもの</a:t>
            </a:r>
            <a:r>
              <a:rPr kumimoji="1" lang="en-US" altLang="ja-JP" dirty="0" smtClean="0"/>
              <a:t>)</a:t>
            </a:r>
            <a:r>
              <a:rPr kumimoji="1" lang="ja-JP" altLang="en-US" dirty="0" smtClean="0"/>
              <a:t>を優先的にサンプルする</a:t>
            </a:r>
            <a:r>
              <a:rPr kumimoji="1" lang="en-US" altLang="ja-JP" dirty="0" smtClean="0"/>
              <a:t>Experience Replay</a:t>
            </a:r>
            <a:endParaRPr kumimoji="1" lang="ja-JP" altLang="en-US" dirty="0" smtClean="0"/>
          </a:p>
          <a:p>
            <a:r>
              <a:rPr lang="en-US" altLang="ja-JP" dirty="0"/>
              <a:t> Deep Reinforcement Learning with Double </a:t>
            </a:r>
            <a:r>
              <a:rPr lang="en-US" altLang="ja-JP" dirty="0" smtClean="0"/>
              <a:t>Q-Learning</a:t>
            </a:r>
          </a:p>
          <a:p>
            <a:pPr lvl="1"/>
            <a:r>
              <a:rPr kumimoji="1" lang="en-US" altLang="ja-JP" dirty="0" smtClean="0"/>
              <a:t>DQN</a:t>
            </a:r>
            <a:r>
              <a:rPr kumimoji="1" lang="ja-JP" altLang="en-US" dirty="0" smtClean="0"/>
              <a:t>の</a:t>
            </a:r>
            <a:r>
              <a:rPr kumimoji="1" lang="en-US" altLang="ja-JP" dirty="0" smtClean="0"/>
              <a:t>Double Q-learning</a:t>
            </a:r>
            <a:r>
              <a:rPr kumimoji="1" lang="ja-JP" altLang="en-US" dirty="0" smtClean="0"/>
              <a:t>版</a:t>
            </a:r>
            <a:endParaRPr kumimoji="1" lang="en-US" altLang="ja-JP" dirty="0" smtClean="0"/>
          </a:p>
          <a:p>
            <a:endParaRPr kumimoji="1" lang="ja-JP" altLang="en-US" dirty="0"/>
          </a:p>
        </p:txBody>
      </p:sp>
    </p:spTree>
    <p:extLst>
      <p:ext uri="{BB962C8B-B14F-4D97-AF65-F5344CB8AC3E}">
        <p14:creationId xmlns:p14="http://schemas.microsoft.com/office/powerpoint/2010/main" val="1140976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Applications of RL</a:t>
            </a:r>
            <a:endParaRPr kumimoji="1" lang="ja-JP" altLang="en-US" dirty="0"/>
          </a:p>
        </p:txBody>
      </p:sp>
      <p:sp>
        <p:nvSpPr>
          <p:cNvPr id="4" name="Content Placeholder 2"/>
          <p:cNvSpPr>
            <a:spLocks noGrp="1"/>
          </p:cNvSpPr>
          <p:nvPr>
            <p:ph idx="1"/>
          </p:nvPr>
        </p:nvSpPr>
        <p:spPr>
          <a:xfrm>
            <a:off x="1097280" y="1383957"/>
            <a:ext cx="10058400" cy="4485137"/>
          </a:xfrm>
        </p:spPr>
        <p:txBody>
          <a:bodyPr>
            <a:normAutofit fontScale="70000" lnSpcReduction="20000"/>
          </a:bodyPr>
          <a:lstStyle/>
          <a:p>
            <a:r>
              <a:rPr lang="ja-JP" altLang="en-US" dirty="0"/>
              <a:t>ヘリコプター制御 </a:t>
            </a:r>
            <a:r>
              <a:rPr lang="en-US" altLang="ja-JP" dirty="0">
                <a:hlinkClick r:id="rId2"/>
              </a:rPr>
              <a:t>http://heli.stanford.edu</a:t>
            </a:r>
            <a:r>
              <a:rPr lang="en-US" altLang="ja-JP" dirty="0" smtClean="0">
                <a:hlinkClick r:id="rId2"/>
              </a:rPr>
              <a:t>/</a:t>
            </a:r>
            <a:endParaRPr lang="en-US" altLang="ja-JP" dirty="0" smtClean="0"/>
          </a:p>
          <a:p>
            <a:pPr lvl="1"/>
            <a:r>
              <a:rPr lang="ja-JP" altLang="en-US" dirty="0" smtClean="0"/>
              <a:t>人間</a:t>
            </a:r>
            <a:r>
              <a:rPr lang="ja-JP" altLang="en-US" dirty="0"/>
              <a:t>のエキスパートの技を学習させるために、逆強化学習 </a:t>
            </a:r>
            <a:r>
              <a:rPr lang="en-US" altLang="ja-JP" dirty="0"/>
              <a:t>(Inverse Reinforcement </a:t>
            </a:r>
            <a:r>
              <a:rPr lang="en-US" altLang="ja-JP" dirty="0" smtClean="0"/>
              <a:t>Learning</a:t>
            </a:r>
            <a:r>
              <a:rPr lang="ja-JP" altLang="en-US" dirty="0" smtClean="0"/>
              <a:t>）を利用</a:t>
            </a:r>
            <a:endParaRPr lang="en-US" altLang="ja-JP" dirty="0" smtClean="0"/>
          </a:p>
          <a:p>
            <a:r>
              <a:rPr lang="en-US" altLang="ja-JP" dirty="0" smtClean="0"/>
              <a:t>Windows </a:t>
            </a:r>
            <a:r>
              <a:rPr lang="ja-JP" altLang="en-US" dirty="0"/>
              <a:t>ヘルプ文書理解 </a:t>
            </a:r>
            <a:r>
              <a:rPr lang="en-US" altLang="ja-JP" dirty="0">
                <a:hlinkClick r:id="rId3"/>
              </a:rPr>
              <a:t>http://</a:t>
            </a:r>
            <a:r>
              <a:rPr lang="en-US" altLang="ja-JP" dirty="0" smtClean="0">
                <a:hlinkClick r:id="rId3"/>
              </a:rPr>
              <a:t>groups.csail.mit.edu/rbg/code/rl/</a:t>
            </a:r>
            <a:endParaRPr lang="en-US" altLang="ja-JP" dirty="0" smtClean="0"/>
          </a:p>
          <a:p>
            <a:pPr lvl="1"/>
            <a:r>
              <a:rPr lang="en-US" altLang="ja-JP" dirty="0" smtClean="0"/>
              <a:t>Windows </a:t>
            </a:r>
            <a:r>
              <a:rPr lang="ja-JP" altLang="en-US" dirty="0"/>
              <a:t>のヘルプに出てくる操作手順の自然言語に対応する操作を学習します。従来であれば教師付き学習の枠組で研究されていた問題です</a:t>
            </a:r>
            <a:r>
              <a:rPr lang="ja-JP" altLang="en-US" dirty="0" smtClean="0"/>
              <a:t>が「</a:t>
            </a:r>
            <a:r>
              <a:rPr lang="ja-JP" altLang="en-US" dirty="0"/>
              <a:t>指示通りの操作が不可能」な場合に対して負の報酬を割り当て、どこまで指示に従った操作ができるかを強化学習によって学習することで、</a:t>
            </a:r>
            <a:br>
              <a:rPr lang="ja-JP" altLang="en-US" dirty="0"/>
            </a:br>
            <a:r>
              <a:rPr lang="ja-JP" altLang="en-US" dirty="0"/>
              <a:t>教師データがない、あるいは少量しかない場合でも、精度の高い学習ができることを示しました</a:t>
            </a:r>
            <a:r>
              <a:rPr lang="ja-JP" altLang="en-US" dirty="0" smtClean="0"/>
              <a:t>。</a:t>
            </a:r>
            <a:endParaRPr lang="ja-JP" altLang="en-US" dirty="0"/>
          </a:p>
          <a:p>
            <a:r>
              <a:rPr lang="ja-JP" altLang="en-US" dirty="0"/>
              <a:t>音声対話システム </a:t>
            </a:r>
            <a:r>
              <a:rPr lang="en-US" altLang="ja-JP" dirty="0">
                <a:hlinkClick r:id="rId4"/>
              </a:rPr>
              <a:t>http://</a:t>
            </a:r>
            <a:r>
              <a:rPr lang="en-US" altLang="ja-JP" dirty="0" smtClean="0">
                <a:hlinkClick r:id="rId4"/>
              </a:rPr>
              <a:t>mi.eng.cam.ac.uk/research/dialogue/</a:t>
            </a:r>
            <a:endParaRPr lang="en-US" altLang="ja-JP" dirty="0" smtClean="0"/>
          </a:p>
          <a:p>
            <a:pPr lvl="1"/>
            <a:r>
              <a:rPr lang="en-US" altLang="ja-JP" dirty="0" smtClean="0"/>
              <a:t>Cambridge </a:t>
            </a:r>
            <a:r>
              <a:rPr lang="ja-JP" altLang="en-US" dirty="0"/>
              <a:t>大の </a:t>
            </a:r>
            <a:r>
              <a:rPr lang="en-US" altLang="ja-JP" dirty="0"/>
              <a:t>Young </a:t>
            </a:r>
            <a:r>
              <a:rPr lang="ja-JP" altLang="en-US" dirty="0"/>
              <a:t>らが開発した音声対話システムでは、ユーザーがシステムにしてほしい要求を隠れた状態と考え、ユーザーの発話内容を観測することで要求を明らかして対応する </a:t>
            </a:r>
            <a:r>
              <a:rPr lang="en-US" altLang="ja-JP" dirty="0"/>
              <a:t>POMDP </a:t>
            </a:r>
            <a:r>
              <a:rPr lang="ja-JP" altLang="en-US" dirty="0"/>
              <a:t>問題と考えることで、最も適切な応答を学習すします。ノイズによって発話内容が正しく観測できない場合でも、従来のシステムに比べはるかに良い応答が実現できることが示されており、今後の実用化が期待されます。</a:t>
            </a:r>
          </a:p>
          <a:p>
            <a:r>
              <a:rPr lang="ja-JP" altLang="en-US" dirty="0"/>
              <a:t>構文解析 </a:t>
            </a:r>
            <a:r>
              <a:rPr lang="en-US" altLang="ja-JP" dirty="0">
                <a:hlinkClick r:id="rId5"/>
              </a:rPr>
              <a:t>http://www.umiacs.umd.edu/~</a:t>
            </a:r>
            <a:r>
              <a:rPr lang="en-US" altLang="ja-JP" dirty="0" smtClean="0">
                <a:hlinkClick r:id="rId5"/>
              </a:rPr>
              <a:t>hal/SPIRL/10-07-acl-spirl.pdf</a:t>
            </a:r>
            <a:endParaRPr lang="en-US" altLang="ja-JP" dirty="0" smtClean="0"/>
          </a:p>
          <a:p>
            <a:pPr lvl="1"/>
            <a:r>
              <a:rPr lang="ja-JP" altLang="en-US" dirty="0" smtClean="0"/>
              <a:t>構文</a:t>
            </a:r>
            <a:r>
              <a:rPr lang="ja-JP" altLang="en-US" dirty="0"/>
              <a:t>解析を高速化するためには、すべての可能性を探索するのではなく、より文らしくなるような候補を先に探索することが有効です。</a:t>
            </a:r>
            <a:br>
              <a:rPr lang="ja-JP" altLang="en-US" dirty="0"/>
            </a:br>
            <a:r>
              <a:rPr lang="ja-JP" altLang="en-US" dirty="0"/>
              <a:t>解析途中にどの選択肢を選ぶかを行動と考え、逆強化学習の枠組で解くことで、この高速化が達成できることを示しました。</a:t>
            </a:r>
            <a:br>
              <a:rPr lang="ja-JP" altLang="en-US" dirty="0"/>
            </a:br>
            <a:r>
              <a:rPr lang="ja-JP" altLang="en-US" dirty="0"/>
              <a:t>同様のテクニックは、自然言語処理に限らず、探索問題全般に適用可能であり、面白いアプローチとして注目を集めています。</a:t>
            </a:r>
          </a:p>
          <a:p>
            <a:r>
              <a:rPr lang="ja-JP" altLang="en-US" dirty="0"/>
              <a:t>滞納債務の</a:t>
            </a:r>
            <a:r>
              <a:rPr lang="ja-JP" altLang="en-US" dirty="0" smtClean="0"/>
              <a:t>取り立て</a:t>
            </a:r>
            <a:r>
              <a:rPr lang="en-US" altLang="ja-JP" dirty="0" smtClean="0"/>
              <a:t>(</a:t>
            </a:r>
            <a:r>
              <a:rPr lang="ja-JP" altLang="en-US" dirty="0"/>
              <a:t>論文 </a:t>
            </a:r>
            <a:r>
              <a:rPr lang="en-US" altLang="ja-JP" dirty="0">
                <a:hlinkClick r:id="rId6"/>
              </a:rPr>
              <a:t>http://www.prem-melville.com/publications/constrained-reinforcement-learning-kdd2010.pdf</a:t>
            </a:r>
            <a:r>
              <a:rPr lang="ja-JP" altLang="en-US" dirty="0"/>
              <a:t>、</a:t>
            </a:r>
            <a:br>
              <a:rPr lang="ja-JP" altLang="en-US" dirty="0"/>
            </a:br>
            <a:r>
              <a:rPr lang="ja-JP" altLang="en-US" dirty="0"/>
              <a:t>講演動画 </a:t>
            </a:r>
            <a:r>
              <a:rPr lang="en-US" altLang="ja-JP" dirty="0">
                <a:hlinkClick r:id="rId7"/>
              </a:rPr>
              <a:t>http://videolectures.net/kdd2010_abe_odcucrl/</a:t>
            </a:r>
            <a:r>
              <a:rPr lang="en-US" altLang="ja-JP" dirty="0"/>
              <a:t>)</a:t>
            </a:r>
            <a:endParaRPr kumimoji="1" lang="ja-JP" altLang="en-US" dirty="0"/>
          </a:p>
        </p:txBody>
      </p:sp>
    </p:spTree>
    <p:extLst>
      <p:ext uri="{BB962C8B-B14F-4D97-AF65-F5344CB8AC3E}">
        <p14:creationId xmlns:p14="http://schemas.microsoft.com/office/powerpoint/2010/main" val="1979102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What is RL</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9980" y="1383957"/>
                <a:ext cx="10535920" cy="4485137"/>
              </a:xfrm>
            </p:spPr>
            <p:txBody>
              <a:bodyPr>
                <a:normAutofit/>
              </a:bodyPr>
              <a:lstStyle/>
              <a:p>
                <a:endParaRPr lang="en-US" altLang="ja-JP" dirty="0" smtClean="0"/>
              </a:p>
              <a:p>
                <a:r>
                  <a:rPr lang="ja-JP" altLang="en-US" dirty="0" smtClean="0"/>
                  <a:t>各</a:t>
                </a:r>
                <a:r>
                  <a:rPr lang="en-US" altLang="ja-JP" dirty="0" smtClean="0"/>
                  <a:t>Time Step </a:t>
                </a:r>
                <a14:m>
                  <m:oMath xmlns:m="http://schemas.openxmlformats.org/officeDocument/2006/math">
                    <m:r>
                      <a:rPr lang="en-US" altLang="ja-JP" i="1">
                        <a:latin typeface="Cambria Math" charset="0"/>
                      </a:rPr>
                      <m:t>𝑡</m:t>
                    </m:r>
                    <m:r>
                      <a:rPr lang="en-US" altLang="ja-JP" i="1">
                        <a:latin typeface="Cambria Math" charset="0"/>
                      </a:rPr>
                      <m:t>=0, 1,…</m:t>
                    </m:r>
                  </m:oMath>
                </a14:m>
                <a:r>
                  <a:rPr lang="en-US" altLang="ja-JP" dirty="0"/>
                  <a:t> </a:t>
                </a:r>
                <a:r>
                  <a:rPr lang="ja-JP" altLang="en-US" dirty="0"/>
                  <a:t>で</a:t>
                </a:r>
                <a:endParaRPr lang="en-US" altLang="ja-JP" dirty="0"/>
              </a:p>
              <a:p>
                <a:pPr marL="580068" lvl="1" indent="-342900">
                  <a:buFont typeface="+mj-lt"/>
                  <a:buAutoNum type="arabicPeriod"/>
                </a:pPr>
                <a:r>
                  <a:rPr lang="en-US" altLang="ja-JP" dirty="0" smtClean="0"/>
                  <a:t>Agent</a:t>
                </a:r>
                <a:r>
                  <a:rPr lang="ja-JP" altLang="en-US" dirty="0" smtClean="0"/>
                  <a:t>は状態</a:t>
                </a:r>
                <a:r>
                  <a:rPr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𝑆</m:t>
                    </m:r>
                  </m:oMath>
                </a14:m>
                <a:r>
                  <a:rPr lang="en-US" altLang="ja-JP" dirty="0" smtClean="0"/>
                  <a:t> </a:t>
                </a:r>
                <a:r>
                  <a:rPr lang="ja-JP" altLang="en-US" dirty="0" smtClean="0"/>
                  <a:t>を観測</a:t>
                </a:r>
                <a:endParaRPr lang="en-US" altLang="ja-JP"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9980" y="1383957"/>
                <a:ext cx="10535920" cy="4485137"/>
              </a:xfrm>
              <a:blipFill rotWithShape="0">
                <a:blip r:embed="rId2"/>
                <a:stretch>
                  <a:fillRect/>
                </a:stretch>
              </a:blipFill>
            </p:spPr>
            <p:txBody>
              <a:bodyPr/>
              <a:lstStyle/>
              <a:p>
                <a:r>
                  <a:rPr lang="ja-JP" altLang="en-US">
                    <a:noFill/>
                  </a:rPr>
                  <a:t> </a:t>
                </a:r>
              </a:p>
            </p:txBody>
          </p:sp>
        </mc:Fallback>
      </mc:AlternateContent>
      <p:sp>
        <p:nvSpPr>
          <p:cNvPr id="5" name="Rounded Rectangle 4"/>
          <p:cNvSpPr/>
          <p:nvPr/>
        </p:nvSpPr>
        <p:spPr>
          <a:xfrm>
            <a:off x="8331200" y="1383957"/>
            <a:ext cx="3517900" cy="15751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TextBox 5"/>
          <p:cNvSpPr txBox="1"/>
          <p:nvPr/>
        </p:nvSpPr>
        <p:spPr>
          <a:xfrm>
            <a:off x="8432800" y="1411068"/>
            <a:ext cx="2055050" cy="523220"/>
          </a:xfrm>
          <a:prstGeom prst="rect">
            <a:avLst/>
          </a:prstGeom>
          <a:noFill/>
        </p:spPr>
        <p:txBody>
          <a:bodyPr wrap="none" rtlCol="0">
            <a:spAutoFit/>
          </a:bodyPr>
          <a:lstStyle/>
          <a:p>
            <a:r>
              <a:rPr kumimoji="1" lang="en-US" altLang="ja-JP" sz="2800" dirty="0" smtClean="0">
                <a:solidFill>
                  <a:schemeClr val="bg1"/>
                </a:solidFill>
              </a:rPr>
              <a:t>Environment</a:t>
            </a:r>
            <a:endParaRPr kumimoji="1" lang="ja-JP" altLang="en-US" sz="2800" dirty="0">
              <a:solidFill>
                <a:schemeClr val="bg1"/>
              </a:solidFill>
            </a:endParaRPr>
          </a:p>
        </p:txBody>
      </p:sp>
      <p:sp>
        <p:nvSpPr>
          <p:cNvPr id="7" name="Rounded Rectangle 6"/>
          <p:cNvSpPr/>
          <p:nvPr/>
        </p:nvSpPr>
        <p:spPr>
          <a:xfrm>
            <a:off x="8331200" y="4281251"/>
            <a:ext cx="3517900" cy="15878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7" name="Oval 16"/>
          <p:cNvSpPr/>
          <p:nvPr/>
        </p:nvSpPr>
        <p:spPr>
          <a:xfrm>
            <a:off x="9118470" y="2171528"/>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mc:AlternateContent xmlns:mc="http://schemas.openxmlformats.org/markup-compatibility/2006" xmlns:a14="http://schemas.microsoft.com/office/drawing/2010/main">
        <mc:Choice Requires="a14">
          <p:sp>
            <p:nvSpPr>
              <p:cNvPr id="22" name="TextBox 21"/>
              <p:cNvSpPr txBox="1"/>
              <p:nvPr/>
            </p:nvSpPr>
            <p:spPr>
              <a:xfrm>
                <a:off x="8164149" y="3435509"/>
                <a:ext cx="811376" cy="369332"/>
              </a:xfrm>
              <a:prstGeom prst="rect">
                <a:avLst/>
              </a:prstGeom>
              <a:noFill/>
            </p:spPr>
            <p:txBody>
              <a:bodyPr wrap="none" rtlCol="0">
                <a:spAutoFit/>
              </a:bodyPr>
              <a:lstStyle/>
              <a:p>
                <a:r>
                  <a:rPr kumimoji="1" lang="ja-JP" altLang="en-US" dirty="0" smtClean="0"/>
                  <a:t>状態</a:t>
                </a:r>
                <a:r>
                  <a:rPr kumimoji="1" lang="en-US" altLang="ja-JP" dirty="0" smtClean="0"/>
                  <a:t> </a:t>
                </a:r>
                <a14:m>
                  <m:oMath xmlns:m="http://schemas.openxmlformats.org/officeDocument/2006/math">
                    <m:r>
                      <a:rPr lang="en-US" altLang="ja-JP" b="0" i="1" smtClean="0">
                        <a:latin typeface="Cambria Math" charset="0"/>
                      </a:rPr>
                      <m:t>𝑠</m:t>
                    </m:r>
                  </m:oMath>
                </a14:m>
                <a:endParaRPr kumimoji="1" lang="ja-JP"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164149" y="3435509"/>
                <a:ext cx="811376" cy="369332"/>
              </a:xfrm>
              <a:prstGeom prst="rect">
                <a:avLst/>
              </a:prstGeom>
              <a:blipFill rotWithShape="0">
                <a:blip r:embed="rId5"/>
                <a:stretch>
                  <a:fillRect l="-6015" t="-13333" b="-30000"/>
                </a:stretch>
              </a:blipFill>
            </p:spPr>
            <p:txBody>
              <a:bodyPr/>
              <a:lstStyle/>
              <a:p>
                <a:r>
                  <a:rPr lang="ja-JP" altLang="en-US">
                    <a:noFill/>
                  </a:rPr>
                  <a:t> </a:t>
                </a:r>
              </a:p>
            </p:txBody>
          </p:sp>
        </mc:Fallback>
      </mc:AlternateContent>
      <p:sp>
        <p:nvSpPr>
          <p:cNvPr id="27" name="Down Arrow 26"/>
          <p:cNvSpPr/>
          <p:nvPr/>
        </p:nvSpPr>
        <p:spPr>
          <a:xfrm>
            <a:off x="8970027" y="2895181"/>
            <a:ext cx="296886" cy="16165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 name="TextBox 27"/>
          <p:cNvSpPr txBox="1"/>
          <p:nvPr/>
        </p:nvSpPr>
        <p:spPr>
          <a:xfrm>
            <a:off x="10603307" y="5358801"/>
            <a:ext cx="1042593" cy="523220"/>
          </a:xfrm>
          <a:prstGeom prst="rect">
            <a:avLst/>
          </a:prstGeom>
          <a:noFill/>
        </p:spPr>
        <p:txBody>
          <a:bodyPr wrap="none" rtlCol="0">
            <a:spAutoFit/>
          </a:bodyPr>
          <a:lstStyle/>
          <a:p>
            <a:r>
              <a:rPr kumimoji="1" lang="en-US" altLang="ja-JP" sz="2800" smtClean="0">
                <a:solidFill>
                  <a:schemeClr val="bg1"/>
                </a:solidFill>
              </a:rPr>
              <a:t>Agent</a:t>
            </a:r>
            <a:endParaRPr kumimoji="1" lang="ja-JP" altLang="en-US" sz="2800" dirty="0">
              <a:solidFill>
                <a:schemeClr val="bg1"/>
              </a:solidFill>
            </a:endParaRPr>
          </a:p>
        </p:txBody>
      </p:sp>
    </p:spTree>
    <p:extLst>
      <p:ext uri="{BB962C8B-B14F-4D97-AF65-F5344CB8AC3E}">
        <p14:creationId xmlns:p14="http://schemas.microsoft.com/office/powerpoint/2010/main" val="1588695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What is RL</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9980" y="1383957"/>
                <a:ext cx="10535920" cy="4485137"/>
              </a:xfrm>
            </p:spPr>
            <p:txBody>
              <a:bodyPr>
                <a:normAutofit/>
              </a:bodyPr>
              <a:lstStyle/>
              <a:p>
                <a:endParaRPr lang="en-US" altLang="ja-JP" dirty="0" smtClean="0"/>
              </a:p>
              <a:p>
                <a:r>
                  <a:rPr lang="ja-JP" altLang="en-US" dirty="0" smtClean="0"/>
                  <a:t>各</a:t>
                </a:r>
                <a:r>
                  <a:rPr lang="en-US" altLang="ja-JP" dirty="0" smtClean="0"/>
                  <a:t>Time Step </a:t>
                </a:r>
                <a14:m>
                  <m:oMath xmlns:m="http://schemas.openxmlformats.org/officeDocument/2006/math">
                    <m:r>
                      <a:rPr lang="en-US" altLang="ja-JP" i="1">
                        <a:latin typeface="Cambria Math" charset="0"/>
                      </a:rPr>
                      <m:t>𝑡</m:t>
                    </m:r>
                    <m:r>
                      <a:rPr lang="en-US" altLang="ja-JP" i="1">
                        <a:latin typeface="Cambria Math" charset="0"/>
                      </a:rPr>
                      <m:t>=0, 1,…</m:t>
                    </m:r>
                  </m:oMath>
                </a14:m>
                <a:r>
                  <a:rPr lang="en-US" altLang="ja-JP" dirty="0"/>
                  <a:t> </a:t>
                </a:r>
                <a:r>
                  <a:rPr lang="ja-JP" altLang="en-US" dirty="0"/>
                  <a:t>で</a:t>
                </a:r>
                <a:endParaRPr lang="en-US" altLang="ja-JP" dirty="0"/>
              </a:p>
              <a:p>
                <a:pPr marL="580068" lvl="1" indent="-342900">
                  <a:buFont typeface="+mj-lt"/>
                  <a:buAutoNum type="arabicPeriod"/>
                </a:pPr>
                <a:r>
                  <a:rPr lang="en-US" altLang="ja-JP" dirty="0" smtClean="0"/>
                  <a:t>Agent</a:t>
                </a:r>
                <a:r>
                  <a:rPr lang="ja-JP" altLang="en-US" dirty="0" smtClean="0"/>
                  <a:t>は状態</a:t>
                </a:r>
                <a:r>
                  <a:rPr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𝑆</m:t>
                    </m:r>
                  </m:oMath>
                </a14:m>
                <a:r>
                  <a:rPr lang="en-US" altLang="ja-JP" dirty="0" smtClean="0"/>
                  <a:t> </a:t>
                </a:r>
                <a:r>
                  <a:rPr lang="ja-JP" altLang="en-US" dirty="0" smtClean="0"/>
                  <a:t>を観測</a:t>
                </a:r>
                <a:endParaRPr lang="en-US" altLang="ja-JP" dirty="0" smtClean="0"/>
              </a:p>
              <a:p>
                <a:pPr marL="580068" lvl="1" indent="-342900">
                  <a:buFont typeface="+mj-lt"/>
                  <a:buAutoNum type="arabicPeriod"/>
                </a:pPr>
                <a:r>
                  <a:rPr lang="ja-JP" altLang="en-US" b="0" dirty="0" smtClean="0"/>
                  <a:t>状態</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oMath>
                </a14:m>
                <a:r>
                  <a:rPr lang="ja-JP" altLang="en-US" dirty="0" smtClean="0"/>
                  <a:t>に応じて行動</a:t>
                </a: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𝑎</m:t>
                        </m:r>
                      </m:e>
                      <m:sub>
                        <m:r>
                          <a:rPr lang="en-US" altLang="ja-JP" i="1">
                            <a:latin typeface="Cambria Math" charset="0"/>
                          </a:rPr>
                          <m:t>𝑡</m:t>
                        </m:r>
                      </m:sub>
                    </m:sSub>
                    <m:r>
                      <a:rPr lang="en-US" altLang="ja-JP" b="0" i="1" smtClean="0">
                        <a:latin typeface="Cambria Math" charset="0"/>
                      </a:rPr>
                      <m:t>∈</m:t>
                    </m:r>
                    <m:r>
                      <a:rPr lang="en-US" altLang="ja-JP" b="0" i="1" smtClean="0">
                        <a:latin typeface="Cambria Math" charset="0"/>
                      </a:rPr>
                      <m:t>𝐴</m:t>
                    </m:r>
                  </m:oMath>
                </a14:m>
                <a:r>
                  <a:rPr lang="en-US" altLang="ja-JP" dirty="0" smtClean="0"/>
                  <a:t> </a:t>
                </a:r>
                <a:r>
                  <a:rPr lang="ja-JP" altLang="en-US" dirty="0" smtClean="0"/>
                  <a:t>を選択</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9980" y="1383957"/>
                <a:ext cx="10535920" cy="4485137"/>
              </a:xfrm>
              <a:blipFill rotWithShape="0">
                <a:blip r:embed="rId2"/>
                <a:stretch>
                  <a:fillRect/>
                </a:stretch>
              </a:blipFill>
            </p:spPr>
            <p:txBody>
              <a:bodyPr/>
              <a:lstStyle/>
              <a:p>
                <a:r>
                  <a:rPr lang="ja-JP" altLang="en-US">
                    <a:noFill/>
                  </a:rPr>
                  <a:t> </a:t>
                </a:r>
              </a:p>
            </p:txBody>
          </p:sp>
        </mc:Fallback>
      </mc:AlternateContent>
      <p:sp>
        <p:nvSpPr>
          <p:cNvPr id="5" name="Rounded Rectangle 4"/>
          <p:cNvSpPr/>
          <p:nvPr/>
        </p:nvSpPr>
        <p:spPr>
          <a:xfrm>
            <a:off x="8331200" y="1383957"/>
            <a:ext cx="3517900" cy="15751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Rounded Rectangle 6"/>
          <p:cNvSpPr/>
          <p:nvPr/>
        </p:nvSpPr>
        <p:spPr>
          <a:xfrm>
            <a:off x="8331200" y="4281251"/>
            <a:ext cx="3517900" cy="15878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7" name="Oval 16"/>
          <p:cNvSpPr/>
          <p:nvPr/>
        </p:nvSpPr>
        <p:spPr>
          <a:xfrm>
            <a:off x="9118470" y="2171528"/>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mc:AlternateContent xmlns:mc="http://schemas.openxmlformats.org/markup-compatibility/2006" xmlns:a14="http://schemas.microsoft.com/office/drawing/2010/main">
        <mc:Choice Requires="a14">
          <p:sp>
            <p:nvSpPr>
              <p:cNvPr id="21" name="Decision 20"/>
              <p:cNvSpPr/>
              <p:nvPr/>
            </p:nvSpPr>
            <p:spPr>
              <a:xfrm>
                <a:off x="8747554" y="4622336"/>
                <a:ext cx="1350768" cy="674345"/>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b="0" i="1" smtClean="0">
                        <a:latin typeface="Cambria Math" charset="0"/>
                      </a:rPr>
                      <m:t>𝜋</m:t>
                    </m:r>
                  </m:oMath>
                </a14:m>
                <a:r>
                  <a:rPr kumimoji="1" lang="en-US" altLang="ja-JP" dirty="0" smtClean="0"/>
                  <a:t>(s)</a:t>
                </a:r>
                <a:endParaRPr kumimoji="1" lang="ja-JP" altLang="en-US" dirty="0"/>
              </a:p>
            </p:txBody>
          </p:sp>
        </mc:Choice>
        <mc:Fallback xmlns="">
          <p:sp>
            <p:nvSpPr>
              <p:cNvPr id="21" name="Decision 20"/>
              <p:cNvSpPr>
                <a:spLocks noRot="1" noChangeAspect="1" noMove="1" noResize="1" noEditPoints="1" noAdjustHandles="1" noChangeArrowheads="1" noChangeShapeType="1" noTextEdit="1"/>
              </p:cNvSpPr>
              <p:nvPr/>
            </p:nvSpPr>
            <p:spPr>
              <a:xfrm>
                <a:off x="8747554" y="4622336"/>
                <a:ext cx="1350768" cy="674345"/>
              </a:xfrm>
              <a:prstGeom prst="flowChartDecision">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608003" y="3397875"/>
                <a:ext cx="831510" cy="369332"/>
              </a:xfrm>
              <a:prstGeom prst="rect">
                <a:avLst/>
              </a:prstGeom>
              <a:noFill/>
            </p:spPr>
            <p:txBody>
              <a:bodyPr wrap="none" rtlCol="0">
                <a:spAutoFit/>
              </a:bodyPr>
              <a:lstStyle/>
              <a:p>
                <a:r>
                  <a:rPr kumimoji="1" lang="ja-JP" altLang="en-US" dirty="0"/>
                  <a:t>行動</a:t>
                </a:r>
                <a14:m>
                  <m:oMath xmlns:m="http://schemas.openxmlformats.org/officeDocument/2006/math">
                    <m:r>
                      <a:rPr lang="en-US" altLang="ja-JP">
                        <a:latin typeface="Cambria Math" charset="0"/>
                      </a:rPr>
                      <m:t> </m:t>
                    </m:r>
                    <m:r>
                      <a:rPr lang="en-US" altLang="ja-JP" i="1">
                        <a:latin typeface="Cambria Math" charset="0"/>
                      </a:rPr>
                      <m:t>𝑎</m:t>
                    </m:r>
                  </m:oMath>
                </a14:m>
                <a:endParaRPr kumimoji="1" lang="ja-JP"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608003" y="3397875"/>
                <a:ext cx="831510" cy="369332"/>
              </a:xfrm>
              <a:prstGeom prst="rect">
                <a:avLst/>
              </a:prstGeom>
              <a:blipFill rotWithShape="0">
                <a:blip r:embed="rId5"/>
                <a:stretch>
                  <a:fillRect l="-5839" t="-4918" b="-27869"/>
                </a:stretch>
              </a:blipFill>
            </p:spPr>
            <p:txBody>
              <a:bodyPr/>
              <a:lstStyle/>
              <a:p>
                <a:r>
                  <a:rPr lang="ja-JP" altLang="en-US">
                    <a:noFill/>
                  </a:rPr>
                  <a:t> </a:t>
                </a:r>
              </a:p>
            </p:txBody>
          </p:sp>
        </mc:Fallback>
      </mc:AlternateContent>
      <p:sp>
        <p:nvSpPr>
          <p:cNvPr id="4" name="Up Arrow 3"/>
          <p:cNvSpPr/>
          <p:nvPr/>
        </p:nvSpPr>
        <p:spPr>
          <a:xfrm>
            <a:off x="9369618" y="2815696"/>
            <a:ext cx="276752" cy="15748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Rounded Rectangle 21"/>
              <p:cNvSpPr/>
              <p:nvPr/>
            </p:nvSpPr>
            <p:spPr>
              <a:xfrm>
                <a:off x="2766484" y="3455751"/>
                <a:ext cx="4432300" cy="8255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1"/>
                <a:r>
                  <a:rPr lang="en-US" altLang="ja-JP" dirty="0" smtClean="0"/>
                  <a:t>Agent</a:t>
                </a:r>
                <a:r>
                  <a:rPr lang="ja-JP" altLang="en-US" dirty="0" smtClean="0"/>
                  <a:t>の</a:t>
                </a:r>
                <a:r>
                  <a:rPr lang="ja-JP" altLang="en-US" dirty="0"/>
                  <a:t>行動規則</a:t>
                </a:r>
              </a:p>
              <a:p>
                <a:pPr lvl="1"/>
                <a:r>
                  <a:rPr lang="ja-JP" altLang="en-US" dirty="0"/>
                  <a:t>状態から行動への写像</a:t>
                </a:r>
                <a:r>
                  <a:rPr lang="en-US" altLang="ja-JP" dirty="0"/>
                  <a:t>  </a:t>
                </a:r>
                <a14:m>
                  <m:oMath xmlns:m="http://schemas.openxmlformats.org/officeDocument/2006/math">
                    <m:r>
                      <a:rPr lang="en-US" altLang="ja-JP" i="1">
                        <a:latin typeface="Cambria Math" charset="0"/>
                      </a:rPr>
                      <m:t>𝜋</m:t>
                    </m:r>
                    <m:r>
                      <a:rPr lang="en-US" altLang="ja-JP" i="1">
                        <a:latin typeface="Cambria Math" charset="0"/>
                      </a:rPr>
                      <m:t> : </m:t>
                    </m:r>
                    <m:r>
                      <a:rPr lang="en-US" altLang="ja-JP" i="1">
                        <a:latin typeface="Cambria Math" charset="0"/>
                      </a:rPr>
                      <m:t>𝑆</m:t>
                    </m:r>
                    <m:r>
                      <a:rPr lang="en-US" altLang="ja-JP" i="1">
                        <a:latin typeface="Cambria Math" charset="0"/>
                      </a:rPr>
                      <m:t> →</m:t>
                    </m:r>
                    <m:r>
                      <a:rPr lang="en-US" altLang="ja-JP" i="1">
                        <a:latin typeface="Cambria Math" charset="0"/>
                        <a:ea typeface="Cambria Math" charset="0"/>
                        <a:cs typeface="Cambria Math" charset="0"/>
                      </a:rPr>
                      <m:t>𝐴</m:t>
                    </m:r>
                  </m:oMath>
                </a14:m>
                <a:endParaRPr lang="en-US" altLang="ja-JP" dirty="0"/>
              </a:p>
            </p:txBody>
          </p:sp>
        </mc:Choice>
        <mc:Fallback xmlns="">
          <p:sp>
            <p:nvSpPr>
              <p:cNvPr id="22" name="Rounded Rectangle 21"/>
              <p:cNvSpPr>
                <a:spLocks noRot="1" noChangeAspect="1" noMove="1" noResize="1" noEditPoints="1" noAdjustHandles="1" noChangeArrowheads="1" noChangeShapeType="1" noTextEdit="1"/>
              </p:cNvSpPr>
              <p:nvPr/>
            </p:nvSpPr>
            <p:spPr>
              <a:xfrm>
                <a:off x="2766484" y="3455751"/>
                <a:ext cx="4432300" cy="825500"/>
              </a:xfrm>
              <a:prstGeom prst="roundRect">
                <a:avLst/>
              </a:prstGeom>
              <a:blipFill rotWithShape="0">
                <a:blip r:embed="rId6"/>
                <a:stretch>
                  <a:fillRect b="-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733464" y="3205877"/>
                <a:ext cx="1142557" cy="369332"/>
              </a:xfrm>
              <a:prstGeom prst="rect">
                <a:avLst/>
              </a:prstGeom>
              <a:solidFill>
                <a:schemeClr val="bg1"/>
              </a:solidFill>
            </p:spPr>
            <p:txBody>
              <a:bodyPr wrap="none" rtlCol="0">
                <a:spAutoFit/>
              </a:bodyPr>
              <a:lstStyle/>
              <a:p>
                <a:r>
                  <a:rPr lang="ja-JP" altLang="en-US" dirty="0" smtClean="0">
                    <a:solidFill>
                      <a:srgbClr val="FF0000"/>
                    </a:solidFill>
                  </a:rPr>
                  <a:t>方策</a:t>
                </a:r>
                <a14:m>
                  <m:oMath xmlns:m="http://schemas.openxmlformats.org/officeDocument/2006/math">
                    <m:r>
                      <a:rPr lang="en-US" altLang="ja-JP">
                        <a:solidFill>
                          <a:srgbClr val="FF0000"/>
                        </a:solidFill>
                        <a:latin typeface="Cambria Math" charset="0"/>
                      </a:rPr>
                      <m:t> </m:t>
                    </m:r>
                    <m:r>
                      <a:rPr lang="en-US" altLang="ja-JP" i="1">
                        <a:solidFill>
                          <a:srgbClr val="FF0000"/>
                        </a:solidFill>
                        <a:latin typeface="Cambria Math" charset="0"/>
                      </a:rPr>
                      <m:t>𝜋</m:t>
                    </m:r>
                    <m:d>
                      <m:dPr>
                        <m:ctrlPr>
                          <a:rPr lang="en-US" altLang="ja-JP" i="1">
                            <a:solidFill>
                              <a:srgbClr val="FF0000"/>
                            </a:solidFill>
                            <a:latin typeface="Cambria Math" charset="0"/>
                          </a:rPr>
                        </m:ctrlPr>
                      </m:dPr>
                      <m:e>
                        <m:r>
                          <a:rPr lang="en-US" altLang="ja-JP" i="1">
                            <a:solidFill>
                              <a:srgbClr val="FF0000"/>
                            </a:solidFill>
                            <a:latin typeface="Cambria Math" charset="0"/>
                          </a:rPr>
                          <m:t>𝑠</m:t>
                        </m:r>
                      </m:e>
                    </m:d>
                  </m:oMath>
                </a14:m>
                <a:endParaRPr kumimoji="1" lang="ja-JP" altLang="en-US" dirty="0">
                  <a:solidFill>
                    <a:srgbClr val="FF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733464" y="3205877"/>
                <a:ext cx="1142557" cy="369332"/>
              </a:xfrm>
              <a:prstGeom prst="rect">
                <a:avLst/>
              </a:prstGeom>
              <a:blipFill rotWithShape="0">
                <a:blip r:embed="rId7"/>
                <a:stretch>
                  <a:fillRect l="-4255" t="-6667" b="-30000"/>
                </a:stretch>
              </a:blipFill>
            </p:spPr>
            <p:txBody>
              <a:bodyPr/>
              <a:lstStyle/>
              <a:p>
                <a:r>
                  <a:rPr lang="ja-JP" altLang="en-US">
                    <a:noFill/>
                  </a:rPr>
                  <a:t> </a:t>
                </a:r>
              </a:p>
            </p:txBody>
          </p:sp>
        </mc:Fallback>
      </mc:AlternateContent>
      <p:sp>
        <p:nvSpPr>
          <p:cNvPr id="27" name="TextBox 26"/>
          <p:cNvSpPr txBox="1"/>
          <p:nvPr/>
        </p:nvSpPr>
        <p:spPr>
          <a:xfrm>
            <a:off x="8432800" y="1411068"/>
            <a:ext cx="2055050" cy="523220"/>
          </a:xfrm>
          <a:prstGeom prst="rect">
            <a:avLst/>
          </a:prstGeom>
          <a:noFill/>
        </p:spPr>
        <p:txBody>
          <a:bodyPr wrap="none" rtlCol="0">
            <a:spAutoFit/>
          </a:bodyPr>
          <a:lstStyle/>
          <a:p>
            <a:r>
              <a:rPr kumimoji="1" lang="en-US" altLang="ja-JP" sz="2800" dirty="0" smtClean="0">
                <a:solidFill>
                  <a:schemeClr val="bg1"/>
                </a:solidFill>
              </a:rPr>
              <a:t>Environment</a:t>
            </a:r>
            <a:endParaRPr kumimoji="1" lang="ja-JP" altLang="en-US" sz="2800" dirty="0">
              <a:solidFill>
                <a:schemeClr val="bg1"/>
              </a:solidFill>
            </a:endParaRPr>
          </a:p>
        </p:txBody>
      </p:sp>
      <p:sp>
        <p:nvSpPr>
          <p:cNvPr id="28" name="TextBox 27"/>
          <p:cNvSpPr txBox="1"/>
          <p:nvPr/>
        </p:nvSpPr>
        <p:spPr>
          <a:xfrm>
            <a:off x="10603307" y="5358801"/>
            <a:ext cx="1042593" cy="523220"/>
          </a:xfrm>
          <a:prstGeom prst="rect">
            <a:avLst/>
          </a:prstGeom>
          <a:noFill/>
        </p:spPr>
        <p:txBody>
          <a:bodyPr wrap="none" rtlCol="0">
            <a:spAutoFit/>
          </a:bodyPr>
          <a:lstStyle/>
          <a:p>
            <a:r>
              <a:rPr kumimoji="1" lang="en-US" altLang="ja-JP" sz="2800" smtClean="0">
                <a:solidFill>
                  <a:schemeClr val="bg1"/>
                </a:solidFill>
              </a:rPr>
              <a:t>Agent</a:t>
            </a:r>
            <a:endParaRPr kumimoji="1" lang="ja-JP" altLang="en-US" sz="2800" dirty="0">
              <a:solidFill>
                <a:schemeClr val="bg1"/>
              </a:solidFill>
            </a:endParaRPr>
          </a:p>
        </p:txBody>
      </p:sp>
    </p:spTree>
    <p:extLst>
      <p:ext uri="{BB962C8B-B14F-4D97-AF65-F5344CB8AC3E}">
        <p14:creationId xmlns:p14="http://schemas.microsoft.com/office/powerpoint/2010/main" val="900205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What is RL</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9980" y="1383957"/>
                <a:ext cx="10535920" cy="4485137"/>
              </a:xfrm>
            </p:spPr>
            <p:txBody>
              <a:bodyPr>
                <a:normAutofit/>
              </a:bodyPr>
              <a:lstStyle/>
              <a:p>
                <a:endParaRPr lang="en-US" altLang="ja-JP" dirty="0" smtClean="0"/>
              </a:p>
              <a:p>
                <a:r>
                  <a:rPr lang="ja-JP" altLang="en-US" dirty="0" smtClean="0"/>
                  <a:t>各</a:t>
                </a:r>
                <a:r>
                  <a:rPr lang="en-US" altLang="ja-JP" dirty="0" smtClean="0"/>
                  <a:t>Time Step </a:t>
                </a:r>
                <a14:m>
                  <m:oMath xmlns:m="http://schemas.openxmlformats.org/officeDocument/2006/math">
                    <m:r>
                      <a:rPr lang="en-US" altLang="ja-JP" i="1">
                        <a:latin typeface="Cambria Math" charset="0"/>
                      </a:rPr>
                      <m:t>𝑡</m:t>
                    </m:r>
                    <m:r>
                      <a:rPr lang="en-US" altLang="ja-JP" i="1">
                        <a:latin typeface="Cambria Math" charset="0"/>
                      </a:rPr>
                      <m:t>=0, 1,…</m:t>
                    </m:r>
                  </m:oMath>
                </a14:m>
                <a:r>
                  <a:rPr lang="en-US" altLang="ja-JP" dirty="0"/>
                  <a:t> </a:t>
                </a:r>
                <a:r>
                  <a:rPr lang="ja-JP" altLang="en-US" dirty="0"/>
                  <a:t>で</a:t>
                </a:r>
                <a:endParaRPr lang="en-US" altLang="ja-JP" dirty="0"/>
              </a:p>
              <a:p>
                <a:pPr marL="580068" lvl="1" indent="-342900">
                  <a:buFont typeface="+mj-lt"/>
                  <a:buAutoNum type="arabicPeriod"/>
                </a:pPr>
                <a:r>
                  <a:rPr lang="en-US" altLang="ja-JP" dirty="0" smtClean="0"/>
                  <a:t>Agent</a:t>
                </a:r>
                <a:r>
                  <a:rPr lang="ja-JP" altLang="en-US" dirty="0" smtClean="0"/>
                  <a:t>は状態</a:t>
                </a:r>
                <a:r>
                  <a:rPr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𝑆</m:t>
                    </m:r>
                  </m:oMath>
                </a14:m>
                <a:r>
                  <a:rPr lang="en-US" altLang="ja-JP" dirty="0" smtClean="0"/>
                  <a:t> </a:t>
                </a:r>
                <a:r>
                  <a:rPr lang="ja-JP" altLang="en-US" dirty="0" smtClean="0"/>
                  <a:t>を観測</a:t>
                </a:r>
                <a:endParaRPr lang="en-US" altLang="ja-JP" dirty="0" smtClean="0"/>
              </a:p>
              <a:p>
                <a:pPr marL="580068" lvl="1" indent="-342900">
                  <a:buFont typeface="+mj-lt"/>
                  <a:buAutoNum type="arabicPeriod"/>
                </a:pPr>
                <a:r>
                  <a:rPr lang="en-US" altLang="ja-JP" b="0"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𝜋</m:t>
                        </m:r>
                        <m:r>
                          <a:rPr lang="en-US" altLang="ja-JP" b="0" i="1" smtClean="0">
                            <a:latin typeface="Cambria Math" charset="0"/>
                          </a:rPr>
                          <m:t>(</m:t>
                        </m:r>
                        <m:r>
                          <a:rPr lang="en-US" altLang="ja-JP" i="1">
                            <a:latin typeface="Cambria Math" charset="0"/>
                          </a:rPr>
                          <m:t>𝑠</m:t>
                        </m:r>
                      </m:e>
                      <m:sub>
                        <m:r>
                          <a:rPr lang="en-US" altLang="ja-JP" i="1">
                            <a:latin typeface="Cambria Math" charset="0"/>
                          </a:rPr>
                          <m:t>𝑡</m:t>
                        </m:r>
                      </m:sub>
                    </m:sSub>
                    <m:r>
                      <a:rPr lang="en-US" altLang="ja-JP" b="0" i="0" smtClean="0">
                        <a:latin typeface="Cambria Math" charset="0"/>
                      </a:rPr>
                      <m:t>)</m:t>
                    </m:r>
                  </m:oMath>
                </a14:m>
                <a:r>
                  <a:rPr lang="en-US" altLang="ja-JP" dirty="0" smtClean="0"/>
                  <a:t> </a:t>
                </a:r>
                <a:r>
                  <a:rPr lang="ja-JP" altLang="en-US" dirty="0" smtClean="0"/>
                  <a:t>を利用して行動</a:t>
                </a: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𝑎</m:t>
                        </m:r>
                      </m:e>
                      <m:sub>
                        <m:r>
                          <a:rPr lang="en-US" altLang="ja-JP" i="1">
                            <a:latin typeface="Cambria Math" charset="0"/>
                          </a:rPr>
                          <m:t>𝑡</m:t>
                        </m:r>
                      </m:sub>
                    </m:sSub>
                    <m:r>
                      <a:rPr lang="en-US" altLang="ja-JP" b="0" i="1" smtClean="0">
                        <a:latin typeface="Cambria Math" charset="0"/>
                      </a:rPr>
                      <m:t>∈</m:t>
                    </m:r>
                    <m:r>
                      <a:rPr lang="en-US" altLang="ja-JP" b="0" i="1" smtClean="0">
                        <a:latin typeface="Cambria Math" charset="0"/>
                      </a:rPr>
                      <m:t>𝐴</m:t>
                    </m:r>
                  </m:oMath>
                </a14:m>
                <a:r>
                  <a:rPr lang="en-US" altLang="ja-JP" dirty="0" smtClean="0"/>
                  <a:t> </a:t>
                </a:r>
                <a:r>
                  <a:rPr lang="ja-JP" altLang="en-US" dirty="0" smtClean="0"/>
                  <a:t>を選択</a:t>
                </a:r>
              </a:p>
              <a:p>
                <a:pPr marL="580068" lvl="1" indent="-342900">
                  <a:buFont typeface="+mj-lt"/>
                  <a:buAutoNum type="arabicPeriod"/>
                </a:pPr>
                <a:r>
                  <a:rPr lang="ja-JP" altLang="en-US" dirty="0" smtClean="0"/>
                  <a:t>環境は</a:t>
                </a:r>
                <a:r>
                  <a:rPr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r>
                      <a:rPr lang="en-US" altLang="ja-JP" b="0" i="1" smtClean="0">
                        <a:latin typeface="Cambria Math" charset="0"/>
                      </a:rPr>
                      <m:t>→</m:t>
                    </m:r>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r>
                          <a:rPr lang="en-US" altLang="ja-JP" b="0" i="1" smtClean="0">
                            <a:latin typeface="Cambria Math" charset="0"/>
                          </a:rPr>
                          <m:t>+1</m:t>
                        </m:r>
                      </m:sub>
                    </m:sSub>
                    <m:r>
                      <a:rPr lang="ja-JP" altLang="en-US" b="0" i="1" smtClean="0">
                        <a:latin typeface="Cambria Math" charset="0"/>
                      </a:rPr>
                      <m:t>に遷移する</m:t>
                    </m:r>
                  </m:oMath>
                </a14:m>
                <a:endParaRPr lang="ja-JP" alt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9980" y="1383957"/>
                <a:ext cx="10535920" cy="4485137"/>
              </a:xfrm>
              <a:blipFill rotWithShape="0">
                <a:blip r:embed="rId2"/>
                <a:stretch>
                  <a:fillRect/>
                </a:stretch>
              </a:blipFill>
            </p:spPr>
            <p:txBody>
              <a:bodyPr/>
              <a:lstStyle/>
              <a:p>
                <a:r>
                  <a:rPr lang="ja-JP" altLang="en-US">
                    <a:noFill/>
                  </a:rPr>
                  <a:t> </a:t>
                </a:r>
              </a:p>
            </p:txBody>
          </p:sp>
        </mc:Fallback>
      </mc:AlternateContent>
      <p:sp>
        <p:nvSpPr>
          <p:cNvPr id="5" name="Rounded Rectangle 4"/>
          <p:cNvSpPr/>
          <p:nvPr/>
        </p:nvSpPr>
        <p:spPr>
          <a:xfrm>
            <a:off x="8331200" y="1383957"/>
            <a:ext cx="3517900" cy="15751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Rounded Rectangle 6"/>
          <p:cNvSpPr/>
          <p:nvPr/>
        </p:nvSpPr>
        <p:spPr>
          <a:xfrm>
            <a:off x="8331200" y="4281251"/>
            <a:ext cx="3517900" cy="15878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7" name="Oval 16"/>
          <p:cNvSpPr/>
          <p:nvPr/>
        </p:nvSpPr>
        <p:spPr>
          <a:xfrm>
            <a:off x="9118470" y="2171528"/>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p:sp>
        <p:nvSpPr>
          <p:cNvPr id="18" name="Oval 17"/>
          <p:cNvSpPr/>
          <p:nvPr/>
        </p:nvSpPr>
        <p:spPr>
          <a:xfrm>
            <a:off x="10331254" y="2158559"/>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mc:AlternateContent xmlns:mc="http://schemas.openxmlformats.org/markup-compatibility/2006" xmlns:a14="http://schemas.microsoft.com/office/drawing/2010/main">
        <mc:Choice Requires="a14">
          <p:sp>
            <p:nvSpPr>
              <p:cNvPr id="21" name="Decision 20"/>
              <p:cNvSpPr/>
              <p:nvPr/>
            </p:nvSpPr>
            <p:spPr>
              <a:xfrm>
                <a:off x="8747554" y="4622336"/>
                <a:ext cx="1350768" cy="674345"/>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b="0" i="1" smtClean="0">
                        <a:latin typeface="Cambria Math" charset="0"/>
                      </a:rPr>
                      <m:t>𝜋</m:t>
                    </m:r>
                  </m:oMath>
                </a14:m>
                <a:r>
                  <a:rPr kumimoji="1" lang="en-US" altLang="ja-JP" dirty="0" smtClean="0"/>
                  <a:t>(s)</a:t>
                </a:r>
                <a:endParaRPr kumimoji="1" lang="ja-JP" altLang="en-US" dirty="0"/>
              </a:p>
            </p:txBody>
          </p:sp>
        </mc:Choice>
        <mc:Fallback xmlns="">
          <p:sp>
            <p:nvSpPr>
              <p:cNvPr id="21" name="Decision 20"/>
              <p:cNvSpPr>
                <a:spLocks noRot="1" noChangeAspect="1" noMove="1" noResize="1" noEditPoints="1" noAdjustHandles="1" noChangeArrowheads="1" noChangeShapeType="1" noTextEdit="1"/>
              </p:cNvSpPr>
              <p:nvPr/>
            </p:nvSpPr>
            <p:spPr>
              <a:xfrm>
                <a:off x="8747554" y="4622336"/>
                <a:ext cx="1350768" cy="674345"/>
              </a:xfrm>
              <a:prstGeom prst="flowChartDecision">
                <a:avLst/>
              </a:prstGeom>
              <a:blipFill rotWithShape="0">
                <a:blip r:embed="rId3"/>
                <a:stretch>
                  <a:fillRect/>
                </a:stretch>
              </a:blipFill>
            </p:spPr>
            <p:txBody>
              <a:bodyPr/>
              <a:lstStyle/>
              <a:p>
                <a:r>
                  <a:rPr lang="ja-JP" altLang="en-US">
                    <a:noFill/>
                  </a:rPr>
                  <a:t> </a:t>
                </a:r>
              </a:p>
            </p:txBody>
          </p:sp>
        </mc:Fallback>
      </mc:AlternateContent>
      <p:sp>
        <p:nvSpPr>
          <p:cNvPr id="4" name="Right Arrow 3"/>
          <p:cNvSpPr/>
          <p:nvPr/>
        </p:nvSpPr>
        <p:spPr>
          <a:xfrm>
            <a:off x="9702799" y="2324148"/>
            <a:ext cx="577654" cy="2283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TextBox 15"/>
          <p:cNvSpPr txBox="1"/>
          <p:nvPr/>
        </p:nvSpPr>
        <p:spPr>
          <a:xfrm>
            <a:off x="8432800" y="1411068"/>
            <a:ext cx="2055050" cy="523220"/>
          </a:xfrm>
          <a:prstGeom prst="rect">
            <a:avLst/>
          </a:prstGeom>
          <a:noFill/>
        </p:spPr>
        <p:txBody>
          <a:bodyPr wrap="none" rtlCol="0">
            <a:spAutoFit/>
          </a:bodyPr>
          <a:lstStyle/>
          <a:p>
            <a:r>
              <a:rPr kumimoji="1" lang="en-US" altLang="ja-JP" sz="2800" dirty="0" smtClean="0">
                <a:solidFill>
                  <a:schemeClr val="bg1"/>
                </a:solidFill>
              </a:rPr>
              <a:t>Environment</a:t>
            </a:r>
            <a:endParaRPr kumimoji="1" lang="ja-JP" altLang="en-US" sz="2800" dirty="0">
              <a:solidFill>
                <a:schemeClr val="bg1"/>
              </a:solidFill>
            </a:endParaRPr>
          </a:p>
        </p:txBody>
      </p:sp>
      <p:sp>
        <p:nvSpPr>
          <p:cNvPr id="19" name="TextBox 18"/>
          <p:cNvSpPr txBox="1"/>
          <p:nvPr/>
        </p:nvSpPr>
        <p:spPr>
          <a:xfrm>
            <a:off x="10603307" y="5358801"/>
            <a:ext cx="1042593" cy="523220"/>
          </a:xfrm>
          <a:prstGeom prst="rect">
            <a:avLst/>
          </a:prstGeom>
          <a:noFill/>
        </p:spPr>
        <p:txBody>
          <a:bodyPr wrap="none" rtlCol="0">
            <a:spAutoFit/>
          </a:bodyPr>
          <a:lstStyle/>
          <a:p>
            <a:r>
              <a:rPr kumimoji="1" lang="en-US" altLang="ja-JP" sz="2800" smtClean="0">
                <a:solidFill>
                  <a:schemeClr val="bg1"/>
                </a:solidFill>
              </a:rPr>
              <a:t>Agent</a:t>
            </a:r>
            <a:endParaRPr kumimoji="1" lang="ja-JP" altLang="en-US" sz="2800" dirty="0">
              <a:solidFill>
                <a:schemeClr val="bg1"/>
              </a:solidFill>
            </a:endParaRPr>
          </a:p>
        </p:txBody>
      </p:sp>
    </p:spTree>
    <p:extLst>
      <p:ext uri="{BB962C8B-B14F-4D97-AF65-F5344CB8AC3E}">
        <p14:creationId xmlns:p14="http://schemas.microsoft.com/office/powerpoint/2010/main" val="90241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What is RL</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9980" y="1383957"/>
                <a:ext cx="10535920" cy="4485137"/>
              </a:xfrm>
            </p:spPr>
            <p:txBody>
              <a:bodyPr>
                <a:normAutofit/>
              </a:bodyPr>
              <a:lstStyle/>
              <a:p>
                <a:endParaRPr lang="en-US" altLang="ja-JP" dirty="0" smtClean="0"/>
              </a:p>
              <a:p>
                <a:r>
                  <a:rPr lang="ja-JP" altLang="en-US" dirty="0" smtClean="0"/>
                  <a:t>各</a:t>
                </a:r>
                <a:r>
                  <a:rPr lang="en-US" altLang="ja-JP" dirty="0" smtClean="0"/>
                  <a:t>Time Step </a:t>
                </a:r>
                <a14:m>
                  <m:oMath xmlns:m="http://schemas.openxmlformats.org/officeDocument/2006/math">
                    <m:r>
                      <a:rPr lang="en-US" altLang="ja-JP" i="1">
                        <a:latin typeface="Cambria Math" charset="0"/>
                      </a:rPr>
                      <m:t>𝑡</m:t>
                    </m:r>
                    <m:r>
                      <a:rPr lang="en-US" altLang="ja-JP" i="1">
                        <a:latin typeface="Cambria Math" charset="0"/>
                      </a:rPr>
                      <m:t>=0, 1,…</m:t>
                    </m:r>
                  </m:oMath>
                </a14:m>
                <a:r>
                  <a:rPr lang="en-US" altLang="ja-JP" dirty="0"/>
                  <a:t> </a:t>
                </a:r>
                <a:r>
                  <a:rPr lang="ja-JP" altLang="en-US" dirty="0"/>
                  <a:t>で</a:t>
                </a:r>
                <a:endParaRPr lang="en-US" altLang="ja-JP" dirty="0"/>
              </a:p>
              <a:p>
                <a:pPr marL="580068" lvl="1" indent="-342900">
                  <a:buFont typeface="+mj-lt"/>
                  <a:buAutoNum type="arabicPeriod"/>
                </a:pPr>
                <a:r>
                  <a:rPr lang="en-US" altLang="ja-JP" dirty="0" smtClean="0"/>
                  <a:t>Agent</a:t>
                </a:r>
                <a:r>
                  <a:rPr lang="ja-JP" altLang="en-US" dirty="0" smtClean="0"/>
                  <a:t>は状態</a:t>
                </a:r>
                <a:r>
                  <a:rPr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𝑆</m:t>
                    </m:r>
                  </m:oMath>
                </a14:m>
                <a:r>
                  <a:rPr lang="en-US" altLang="ja-JP" dirty="0" smtClean="0"/>
                  <a:t> </a:t>
                </a:r>
                <a:r>
                  <a:rPr lang="ja-JP" altLang="en-US" dirty="0" smtClean="0"/>
                  <a:t>を観測</a:t>
                </a:r>
                <a:endParaRPr lang="en-US" altLang="ja-JP" dirty="0" smtClean="0"/>
              </a:p>
              <a:p>
                <a:pPr marL="580068" lvl="1" indent="-342900">
                  <a:buFont typeface="+mj-lt"/>
                  <a:buAutoNum type="arabicPeriod"/>
                </a:pPr>
                <a:r>
                  <a:rPr lang="en-US" altLang="ja-JP" b="0"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𝜋</m:t>
                        </m:r>
                        <m:r>
                          <a:rPr lang="en-US" altLang="ja-JP" b="0" i="1" smtClean="0">
                            <a:latin typeface="Cambria Math" charset="0"/>
                          </a:rPr>
                          <m:t>(</m:t>
                        </m:r>
                        <m:r>
                          <a:rPr lang="en-US" altLang="ja-JP" i="1">
                            <a:latin typeface="Cambria Math" charset="0"/>
                          </a:rPr>
                          <m:t>𝑠</m:t>
                        </m:r>
                      </m:e>
                      <m:sub>
                        <m:r>
                          <a:rPr lang="en-US" altLang="ja-JP" i="1">
                            <a:latin typeface="Cambria Math" charset="0"/>
                          </a:rPr>
                          <m:t>𝑡</m:t>
                        </m:r>
                      </m:sub>
                    </m:sSub>
                    <m:r>
                      <a:rPr lang="en-US" altLang="ja-JP" b="0" i="0" smtClean="0">
                        <a:latin typeface="Cambria Math" charset="0"/>
                      </a:rPr>
                      <m:t>)</m:t>
                    </m:r>
                  </m:oMath>
                </a14:m>
                <a:r>
                  <a:rPr lang="en-US" altLang="ja-JP" dirty="0" smtClean="0"/>
                  <a:t> </a:t>
                </a:r>
                <a:r>
                  <a:rPr lang="ja-JP" altLang="en-US" dirty="0" smtClean="0"/>
                  <a:t>を利用して行動</a:t>
                </a: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𝑎</m:t>
                        </m:r>
                      </m:e>
                      <m:sub>
                        <m:r>
                          <a:rPr lang="en-US" altLang="ja-JP" i="1">
                            <a:latin typeface="Cambria Math" charset="0"/>
                          </a:rPr>
                          <m:t>𝑡</m:t>
                        </m:r>
                      </m:sub>
                    </m:sSub>
                    <m:r>
                      <a:rPr lang="en-US" altLang="ja-JP" b="0" i="1" smtClean="0">
                        <a:latin typeface="Cambria Math" charset="0"/>
                      </a:rPr>
                      <m:t>∈</m:t>
                    </m:r>
                    <m:r>
                      <a:rPr lang="en-US" altLang="ja-JP" b="0" i="1" smtClean="0">
                        <a:latin typeface="Cambria Math" charset="0"/>
                      </a:rPr>
                      <m:t>𝐴</m:t>
                    </m:r>
                  </m:oMath>
                </a14:m>
                <a:r>
                  <a:rPr lang="en-US" altLang="ja-JP" dirty="0" smtClean="0"/>
                  <a:t> </a:t>
                </a:r>
                <a:r>
                  <a:rPr lang="ja-JP" altLang="en-US" dirty="0" smtClean="0"/>
                  <a:t>を選択</a:t>
                </a:r>
              </a:p>
              <a:p>
                <a:pPr marL="580068" lvl="1" indent="-342900">
                  <a:buFont typeface="+mj-lt"/>
                  <a:buAutoNum type="arabicPeriod"/>
                </a:pPr>
                <a:r>
                  <a:rPr lang="ja-JP" altLang="en-US" dirty="0" smtClean="0"/>
                  <a:t>環境は</a:t>
                </a:r>
                <a:r>
                  <a:rPr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r>
                      <a:rPr lang="en-US" altLang="ja-JP" b="0" i="1" smtClean="0">
                        <a:latin typeface="Cambria Math" charset="0"/>
                      </a:rPr>
                      <m:t>→</m:t>
                    </m:r>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r>
                          <a:rPr lang="en-US" altLang="ja-JP" b="0" i="1" smtClean="0">
                            <a:latin typeface="Cambria Math" charset="0"/>
                          </a:rPr>
                          <m:t>+1</m:t>
                        </m:r>
                      </m:sub>
                    </m:sSub>
                    <m:r>
                      <a:rPr lang="ja-JP" altLang="en-US" b="0" i="1" smtClean="0">
                        <a:latin typeface="Cambria Math" charset="0"/>
                      </a:rPr>
                      <m:t>に遷移する</m:t>
                    </m:r>
                  </m:oMath>
                </a14:m>
                <a:endParaRPr lang="ja-JP" altLang="en-US" b="0" dirty="0" smtClean="0"/>
              </a:p>
              <a:p>
                <a:pPr marL="580068" lvl="1" indent="-342900">
                  <a:buFont typeface="+mj-lt"/>
                  <a:buAutoNum type="arabicPeriod"/>
                </a:pPr>
                <a:r>
                  <a:rPr lang="en-US" altLang="ja-JP" dirty="0" smtClean="0"/>
                  <a:t>Agent</a:t>
                </a:r>
                <a:r>
                  <a:rPr lang="ja-JP" altLang="en-US" dirty="0" smtClean="0"/>
                  <a:t>は環境から</a:t>
                </a:r>
                <a:r>
                  <a:rPr lang="en-US" altLang="ja-JP" dirty="0" smtClean="0"/>
                  <a:t> </a:t>
                </a:r>
                <a:r>
                  <a:rPr lang="ja-JP" altLang="en-US" dirty="0" smtClean="0"/>
                  <a:t>報酬</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𝑟</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𝑅</m:t>
                    </m:r>
                    <m:r>
                      <a:rPr lang="en-US" altLang="ja-JP" b="0" i="1" smtClean="0">
                        <a:latin typeface="Cambria Math" charset="0"/>
                      </a:rPr>
                      <m:t> と </m:t>
                    </m:r>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r>
                          <a:rPr lang="en-US" altLang="ja-JP" b="0" i="1" smtClean="0">
                            <a:latin typeface="Cambria Math" charset="0"/>
                          </a:rPr>
                          <m:t>+1 </m:t>
                        </m:r>
                      </m:sub>
                    </m:sSub>
                    <m:r>
                      <a:rPr lang="ja-JP" altLang="en-US" i="1">
                        <a:latin typeface="Cambria Math" charset="0"/>
                      </a:rPr>
                      <m:t>を観測</m:t>
                    </m:r>
                  </m:oMath>
                </a14:m>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9980" y="1383957"/>
                <a:ext cx="10535920" cy="4485137"/>
              </a:xfrm>
              <a:blipFill rotWithShape="0">
                <a:blip r:embed="rId3"/>
                <a:stretch>
                  <a:fillRect/>
                </a:stretch>
              </a:blipFill>
            </p:spPr>
            <p:txBody>
              <a:bodyPr/>
              <a:lstStyle/>
              <a:p>
                <a:r>
                  <a:rPr lang="ja-JP" altLang="en-US">
                    <a:noFill/>
                  </a:rPr>
                  <a:t> </a:t>
                </a:r>
              </a:p>
            </p:txBody>
          </p:sp>
        </mc:Fallback>
      </mc:AlternateContent>
      <p:sp>
        <p:nvSpPr>
          <p:cNvPr id="5" name="Rounded Rectangle 4"/>
          <p:cNvSpPr/>
          <p:nvPr/>
        </p:nvSpPr>
        <p:spPr>
          <a:xfrm>
            <a:off x="8331200" y="1383957"/>
            <a:ext cx="3517900" cy="15751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Rounded Rectangle 6"/>
          <p:cNvSpPr/>
          <p:nvPr/>
        </p:nvSpPr>
        <p:spPr>
          <a:xfrm>
            <a:off x="8331200" y="4281251"/>
            <a:ext cx="3517900" cy="15878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7" name="Oval 16"/>
          <p:cNvSpPr/>
          <p:nvPr/>
        </p:nvSpPr>
        <p:spPr>
          <a:xfrm>
            <a:off x="9118470" y="2171528"/>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p:sp>
        <p:nvSpPr>
          <p:cNvPr id="18" name="Oval 17"/>
          <p:cNvSpPr/>
          <p:nvPr/>
        </p:nvSpPr>
        <p:spPr>
          <a:xfrm>
            <a:off x="10331254" y="2158559"/>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mc:AlternateContent xmlns:mc="http://schemas.openxmlformats.org/markup-compatibility/2006" xmlns:a14="http://schemas.microsoft.com/office/drawing/2010/main">
        <mc:Choice Requires="a14">
          <p:sp>
            <p:nvSpPr>
              <p:cNvPr id="21" name="Decision 20"/>
              <p:cNvSpPr/>
              <p:nvPr/>
            </p:nvSpPr>
            <p:spPr>
              <a:xfrm>
                <a:off x="8747554" y="4622336"/>
                <a:ext cx="1350768" cy="674345"/>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b="0" i="1" smtClean="0">
                        <a:latin typeface="Cambria Math" charset="0"/>
                      </a:rPr>
                      <m:t>𝜋</m:t>
                    </m:r>
                  </m:oMath>
                </a14:m>
                <a:r>
                  <a:rPr kumimoji="1" lang="en-US" altLang="ja-JP" dirty="0" smtClean="0"/>
                  <a:t>(s)</a:t>
                </a:r>
                <a:endParaRPr kumimoji="1" lang="ja-JP" altLang="en-US" dirty="0"/>
              </a:p>
            </p:txBody>
          </p:sp>
        </mc:Choice>
        <mc:Fallback xmlns="">
          <p:sp>
            <p:nvSpPr>
              <p:cNvPr id="21" name="Decision 20"/>
              <p:cNvSpPr>
                <a:spLocks noRot="1" noChangeAspect="1" noMove="1" noResize="1" noEditPoints="1" noAdjustHandles="1" noChangeArrowheads="1" noChangeShapeType="1" noTextEdit="1"/>
              </p:cNvSpPr>
              <p:nvPr/>
            </p:nvSpPr>
            <p:spPr>
              <a:xfrm>
                <a:off x="8747554" y="4622336"/>
                <a:ext cx="1350768" cy="674345"/>
              </a:xfrm>
              <a:prstGeom prst="flowChartDecision">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884205" y="3339506"/>
                <a:ext cx="1658083" cy="369332"/>
              </a:xfrm>
              <a:prstGeom prst="rect">
                <a:avLst/>
              </a:prstGeom>
              <a:noFill/>
            </p:spPr>
            <p:txBody>
              <a:bodyPr wrap="none" rtlCol="0">
                <a:spAutoFit/>
              </a:bodyPr>
              <a:lstStyle/>
              <a:p>
                <a:r>
                  <a:rPr kumimoji="1" lang="ja-JP" altLang="en-US" dirty="0" smtClean="0"/>
                  <a:t>状態</a:t>
                </a:r>
                <a:r>
                  <a:rPr kumimoji="1" lang="en-US" altLang="ja-JP" dirty="0" smtClean="0"/>
                  <a:t> </a:t>
                </a:r>
                <a14:m>
                  <m:oMath xmlns:m="http://schemas.openxmlformats.org/officeDocument/2006/math">
                    <m:r>
                      <a:rPr lang="en-US" altLang="ja-JP" b="0" i="1" smtClean="0">
                        <a:latin typeface="Cambria Math" charset="0"/>
                      </a:rPr>
                      <m:t>𝑠</m:t>
                    </m:r>
                    <m:r>
                      <a:rPr lang="en-US" altLang="ja-JP" b="0" i="1" smtClean="0">
                        <a:latin typeface="Cambria Math" charset="0"/>
                      </a:rPr>
                      <m:t>′</m:t>
                    </m:r>
                  </m:oMath>
                </a14:m>
                <a:r>
                  <a:rPr kumimoji="1" lang="en-US" altLang="ja-JP" dirty="0" smtClean="0"/>
                  <a:t>, </a:t>
                </a:r>
                <a:r>
                  <a:rPr kumimoji="1" lang="ja-JP" altLang="en-US" dirty="0" smtClean="0"/>
                  <a:t>報酬</a:t>
                </a:r>
                <a:r>
                  <a:rPr kumimoji="1" lang="en-US" altLang="ja-JP" dirty="0" smtClean="0"/>
                  <a:t> </a:t>
                </a:r>
                <a14:m>
                  <m:oMath xmlns:m="http://schemas.openxmlformats.org/officeDocument/2006/math">
                    <m:r>
                      <a:rPr lang="en-US" altLang="ja-JP" b="0" i="1" smtClean="0">
                        <a:latin typeface="Cambria Math" charset="0"/>
                      </a:rPr>
                      <m:t>𝑟</m:t>
                    </m:r>
                  </m:oMath>
                </a14:m>
                <a:r>
                  <a:rPr kumimoji="1" lang="en-US" altLang="ja-JP" dirty="0" smtClean="0"/>
                  <a:t> </a:t>
                </a:r>
                <a:endParaRPr kumimoji="1" lang="ja-JP"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884205" y="3339506"/>
                <a:ext cx="1658083" cy="369332"/>
              </a:xfrm>
              <a:prstGeom prst="rect">
                <a:avLst/>
              </a:prstGeom>
              <a:blipFill rotWithShape="0">
                <a:blip r:embed="rId5"/>
                <a:stretch>
                  <a:fillRect l="-2941" t="-13333" r="-2574" b="-30000"/>
                </a:stretch>
              </a:blipFill>
            </p:spPr>
            <p:txBody>
              <a:bodyPr/>
              <a:lstStyle/>
              <a:p>
                <a:r>
                  <a:rPr lang="ja-JP" altLang="en-US">
                    <a:noFill/>
                  </a:rPr>
                  <a:t> </a:t>
                </a:r>
              </a:p>
            </p:txBody>
          </p:sp>
        </mc:Fallback>
      </mc:AlternateContent>
      <p:sp>
        <p:nvSpPr>
          <p:cNvPr id="19" name="Down Arrow 18"/>
          <p:cNvSpPr/>
          <p:nvPr/>
        </p:nvSpPr>
        <p:spPr>
          <a:xfrm>
            <a:off x="10449574" y="2895181"/>
            <a:ext cx="307326" cy="16165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TextBox 19"/>
          <p:cNvSpPr txBox="1"/>
          <p:nvPr/>
        </p:nvSpPr>
        <p:spPr>
          <a:xfrm>
            <a:off x="8432800" y="1411068"/>
            <a:ext cx="2055050" cy="523220"/>
          </a:xfrm>
          <a:prstGeom prst="rect">
            <a:avLst/>
          </a:prstGeom>
          <a:noFill/>
        </p:spPr>
        <p:txBody>
          <a:bodyPr wrap="none" rtlCol="0">
            <a:spAutoFit/>
          </a:bodyPr>
          <a:lstStyle/>
          <a:p>
            <a:r>
              <a:rPr kumimoji="1" lang="en-US" altLang="ja-JP" sz="2800" dirty="0" smtClean="0">
                <a:solidFill>
                  <a:schemeClr val="bg1"/>
                </a:solidFill>
              </a:rPr>
              <a:t>Environment</a:t>
            </a:r>
            <a:endParaRPr kumimoji="1" lang="ja-JP" altLang="en-US" sz="2800" dirty="0">
              <a:solidFill>
                <a:schemeClr val="bg1"/>
              </a:solidFill>
            </a:endParaRPr>
          </a:p>
        </p:txBody>
      </p:sp>
      <p:sp>
        <p:nvSpPr>
          <p:cNvPr id="22" name="TextBox 21"/>
          <p:cNvSpPr txBox="1"/>
          <p:nvPr/>
        </p:nvSpPr>
        <p:spPr>
          <a:xfrm>
            <a:off x="10603307" y="5358801"/>
            <a:ext cx="1042593" cy="523220"/>
          </a:xfrm>
          <a:prstGeom prst="rect">
            <a:avLst/>
          </a:prstGeom>
          <a:noFill/>
        </p:spPr>
        <p:txBody>
          <a:bodyPr wrap="none" rtlCol="0">
            <a:spAutoFit/>
          </a:bodyPr>
          <a:lstStyle/>
          <a:p>
            <a:r>
              <a:rPr kumimoji="1" lang="en-US" altLang="ja-JP" sz="2800" smtClean="0">
                <a:solidFill>
                  <a:schemeClr val="bg1"/>
                </a:solidFill>
              </a:rPr>
              <a:t>Agent</a:t>
            </a:r>
            <a:endParaRPr kumimoji="1" lang="ja-JP" altLang="en-US" sz="2800" dirty="0">
              <a:solidFill>
                <a:schemeClr val="bg1"/>
              </a:solidFill>
            </a:endParaRPr>
          </a:p>
        </p:txBody>
      </p:sp>
    </p:spTree>
    <p:extLst>
      <p:ext uri="{BB962C8B-B14F-4D97-AF65-F5344CB8AC3E}">
        <p14:creationId xmlns:p14="http://schemas.microsoft.com/office/powerpoint/2010/main" val="1421449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What is RL</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9980" y="1383957"/>
                <a:ext cx="10535920" cy="4485137"/>
              </a:xfrm>
            </p:spPr>
            <p:txBody>
              <a:bodyPr>
                <a:normAutofit/>
              </a:bodyPr>
              <a:lstStyle/>
              <a:p>
                <a:endParaRPr lang="en-US" altLang="ja-JP" dirty="0" smtClean="0"/>
              </a:p>
              <a:p>
                <a:r>
                  <a:rPr lang="ja-JP" altLang="en-US" dirty="0" smtClean="0"/>
                  <a:t>各</a:t>
                </a:r>
                <a:r>
                  <a:rPr lang="en-US" altLang="ja-JP" dirty="0" smtClean="0"/>
                  <a:t>Time Step </a:t>
                </a:r>
                <a14:m>
                  <m:oMath xmlns:m="http://schemas.openxmlformats.org/officeDocument/2006/math">
                    <m:r>
                      <a:rPr lang="en-US" altLang="ja-JP" i="1">
                        <a:latin typeface="Cambria Math" charset="0"/>
                      </a:rPr>
                      <m:t>𝑡</m:t>
                    </m:r>
                    <m:r>
                      <a:rPr lang="en-US" altLang="ja-JP" i="1">
                        <a:latin typeface="Cambria Math" charset="0"/>
                      </a:rPr>
                      <m:t>=0, 1,…</m:t>
                    </m:r>
                  </m:oMath>
                </a14:m>
                <a:r>
                  <a:rPr lang="en-US" altLang="ja-JP" dirty="0"/>
                  <a:t> </a:t>
                </a:r>
                <a:r>
                  <a:rPr lang="ja-JP" altLang="en-US" dirty="0"/>
                  <a:t>で</a:t>
                </a:r>
                <a:endParaRPr lang="en-US" altLang="ja-JP" dirty="0"/>
              </a:p>
              <a:p>
                <a:pPr marL="580068" lvl="1" indent="-342900">
                  <a:buFont typeface="+mj-lt"/>
                  <a:buAutoNum type="arabicPeriod"/>
                </a:pPr>
                <a:r>
                  <a:rPr lang="en-US" altLang="ja-JP" dirty="0" smtClean="0"/>
                  <a:t>Agent</a:t>
                </a:r>
                <a:r>
                  <a:rPr lang="ja-JP" altLang="en-US" dirty="0" smtClean="0"/>
                  <a:t>は状態</a:t>
                </a:r>
                <a:r>
                  <a:rPr lang="en-US" altLang="ja-JP" dirty="0" smtClean="0"/>
                  <a:t> </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𝑆</m:t>
                    </m:r>
                  </m:oMath>
                </a14:m>
                <a:r>
                  <a:rPr lang="en-US" altLang="ja-JP" dirty="0" smtClean="0"/>
                  <a:t> </a:t>
                </a:r>
                <a:r>
                  <a:rPr lang="ja-JP" altLang="en-US" dirty="0" smtClean="0"/>
                  <a:t>を観測</a:t>
                </a:r>
                <a:endParaRPr lang="en-US" altLang="ja-JP" dirty="0" smtClean="0"/>
              </a:p>
              <a:p>
                <a:pPr marL="580068" lvl="1" indent="-342900">
                  <a:buFont typeface="+mj-lt"/>
                  <a:buAutoNum type="arabicPeriod"/>
                </a:pPr>
                <a:r>
                  <a:rPr lang="en-US" altLang="ja-JP" b="0"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𝜋</m:t>
                        </m:r>
                        <m:r>
                          <a:rPr lang="en-US" altLang="ja-JP" b="0" i="1" smtClean="0">
                            <a:latin typeface="Cambria Math" charset="0"/>
                          </a:rPr>
                          <m:t>(</m:t>
                        </m:r>
                        <m:r>
                          <a:rPr lang="en-US" altLang="ja-JP" i="1">
                            <a:latin typeface="Cambria Math" charset="0"/>
                          </a:rPr>
                          <m:t>𝑠</m:t>
                        </m:r>
                      </m:e>
                      <m:sub>
                        <m:r>
                          <a:rPr lang="en-US" altLang="ja-JP" i="1">
                            <a:latin typeface="Cambria Math" charset="0"/>
                          </a:rPr>
                          <m:t>𝑡</m:t>
                        </m:r>
                      </m:sub>
                    </m:sSub>
                    <m:r>
                      <a:rPr lang="en-US" altLang="ja-JP" b="0" i="0" smtClean="0">
                        <a:latin typeface="Cambria Math" charset="0"/>
                      </a:rPr>
                      <m:t>)</m:t>
                    </m:r>
                  </m:oMath>
                </a14:m>
                <a:r>
                  <a:rPr lang="en-US" altLang="ja-JP" dirty="0" smtClean="0"/>
                  <a:t> </a:t>
                </a:r>
                <a:r>
                  <a:rPr lang="ja-JP" altLang="en-US" dirty="0" smtClean="0"/>
                  <a:t>を利用して行動</a:t>
                </a: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𝑎</m:t>
                        </m:r>
                      </m:e>
                      <m:sub>
                        <m:r>
                          <a:rPr lang="en-US" altLang="ja-JP" i="1">
                            <a:latin typeface="Cambria Math" charset="0"/>
                          </a:rPr>
                          <m:t>𝑡</m:t>
                        </m:r>
                      </m:sub>
                    </m:sSub>
                    <m:r>
                      <a:rPr lang="en-US" altLang="ja-JP" b="0" i="1" smtClean="0">
                        <a:latin typeface="Cambria Math" charset="0"/>
                      </a:rPr>
                      <m:t>∈</m:t>
                    </m:r>
                    <m:r>
                      <a:rPr lang="en-US" altLang="ja-JP" b="0" i="1" smtClean="0">
                        <a:latin typeface="Cambria Math" charset="0"/>
                      </a:rPr>
                      <m:t>𝐴</m:t>
                    </m:r>
                  </m:oMath>
                </a14:m>
                <a:r>
                  <a:rPr lang="en-US" altLang="ja-JP" dirty="0" smtClean="0"/>
                  <a:t> </a:t>
                </a:r>
                <a:r>
                  <a:rPr lang="ja-JP" altLang="en-US" dirty="0" smtClean="0"/>
                  <a:t>を選択</a:t>
                </a:r>
              </a:p>
              <a:p>
                <a:pPr marL="580068" lvl="1" indent="-342900">
                  <a:buFont typeface="+mj-lt"/>
                  <a:buAutoNum type="arabicPeriod"/>
                </a:pPr>
                <a:r>
                  <a:rPr lang="ja-JP" altLang="en-US" dirty="0" smtClean="0"/>
                  <a:t>環境は</a:t>
                </a:r>
                <a:r>
                  <a:rPr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𝑠</m:t>
                        </m:r>
                      </m:e>
                      <m:sub>
                        <m:r>
                          <a:rPr lang="en-US" altLang="ja-JP" i="1">
                            <a:latin typeface="Cambria Math" charset="0"/>
                          </a:rPr>
                          <m:t>𝑡</m:t>
                        </m:r>
                      </m:sub>
                    </m:sSub>
                    <m:r>
                      <a:rPr lang="en-US" altLang="ja-JP" b="0" i="1" smtClean="0">
                        <a:latin typeface="Cambria Math" charset="0"/>
                      </a:rPr>
                      <m:t>→</m:t>
                    </m:r>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r>
                          <a:rPr lang="en-US" altLang="ja-JP" b="0" i="1" smtClean="0">
                            <a:latin typeface="Cambria Math" charset="0"/>
                          </a:rPr>
                          <m:t>+1</m:t>
                        </m:r>
                      </m:sub>
                    </m:sSub>
                    <m:r>
                      <a:rPr lang="ja-JP" altLang="en-US" b="0" i="1" smtClean="0">
                        <a:latin typeface="Cambria Math" charset="0"/>
                      </a:rPr>
                      <m:t>に遷移する</m:t>
                    </m:r>
                  </m:oMath>
                </a14:m>
                <a:endParaRPr lang="ja-JP" altLang="en-US" b="0" dirty="0" smtClean="0"/>
              </a:p>
              <a:p>
                <a:pPr marL="580068" lvl="1" indent="-342900">
                  <a:buFont typeface="+mj-lt"/>
                  <a:buAutoNum type="arabicPeriod"/>
                </a:pPr>
                <a:r>
                  <a:rPr lang="en-US" altLang="ja-JP" dirty="0" smtClean="0"/>
                  <a:t>Agent</a:t>
                </a:r>
                <a:r>
                  <a:rPr lang="ja-JP" altLang="en-US" dirty="0" smtClean="0"/>
                  <a:t>は環境から</a:t>
                </a:r>
                <a:r>
                  <a:rPr lang="en-US" altLang="ja-JP" dirty="0" smtClean="0"/>
                  <a:t> </a:t>
                </a:r>
                <a:r>
                  <a:rPr lang="ja-JP" altLang="en-US" dirty="0" smtClean="0"/>
                  <a:t>報酬</a:t>
                </a:r>
                <a14:m>
                  <m:oMath xmlns:m="http://schemas.openxmlformats.org/officeDocument/2006/math">
                    <m:sSub>
                      <m:sSubPr>
                        <m:ctrlPr>
                          <a:rPr lang="en-US" altLang="ja-JP" b="0" i="1" smtClean="0">
                            <a:latin typeface="Cambria Math" charset="0"/>
                          </a:rPr>
                        </m:ctrlPr>
                      </m:sSubPr>
                      <m:e>
                        <m:r>
                          <a:rPr lang="en-US" altLang="ja-JP" b="0" i="1" smtClean="0">
                            <a:latin typeface="Cambria Math" charset="0"/>
                          </a:rPr>
                          <m:t>𝑟</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𝑅</m:t>
                    </m:r>
                    <m:r>
                      <a:rPr lang="en-US" altLang="ja-JP" b="0" i="1" smtClean="0">
                        <a:latin typeface="Cambria Math" charset="0"/>
                      </a:rPr>
                      <m:t> と </m:t>
                    </m:r>
                    <m:sSub>
                      <m:sSubPr>
                        <m:ctrlPr>
                          <a:rPr lang="en-US" altLang="ja-JP" b="0" i="1" smtClean="0">
                            <a:latin typeface="Cambria Math" charset="0"/>
                          </a:rPr>
                        </m:ctrlPr>
                      </m:sSubPr>
                      <m:e>
                        <m:r>
                          <a:rPr lang="en-US" altLang="ja-JP" b="0" i="1" smtClean="0">
                            <a:latin typeface="Cambria Math" charset="0"/>
                          </a:rPr>
                          <m:t>𝑠</m:t>
                        </m:r>
                      </m:e>
                      <m:sub>
                        <m:r>
                          <a:rPr lang="en-US" altLang="ja-JP" b="0" i="1" smtClean="0">
                            <a:latin typeface="Cambria Math" charset="0"/>
                          </a:rPr>
                          <m:t>𝑡</m:t>
                        </m:r>
                        <m:r>
                          <a:rPr lang="en-US" altLang="ja-JP" b="0" i="1" smtClean="0">
                            <a:latin typeface="Cambria Math" charset="0"/>
                          </a:rPr>
                          <m:t>+1 </m:t>
                        </m:r>
                      </m:sub>
                    </m:sSub>
                    <m:r>
                      <a:rPr lang="ja-JP" altLang="en-US" i="1">
                        <a:latin typeface="Cambria Math" charset="0"/>
                      </a:rPr>
                      <m:t>を観測</m:t>
                    </m:r>
                  </m:oMath>
                </a14:m>
                <a:endParaRPr lang="en-US" altLang="ja-JP" dirty="0"/>
              </a:p>
              <a:p>
                <a:endParaRPr lang="ja-JP" altLang="en-US" dirty="0" smtClean="0"/>
              </a:p>
              <a:p>
                <a:r>
                  <a:rPr lang="ja-JP" altLang="en-US" dirty="0" smtClean="0"/>
                  <a:t>目標</a:t>
                </a:r>
                <a:r>
                  <a:rPr lang="en-US" altLang="ja-JP" dirty="0" smtClean="0"/>
                  <a:t> : </a:t>
                </a:r>
                <a:r>
                  <a:rPr lang="ja-JP" altLang="en-US" dirty="0" smtClean="0"/>
                  <a:t>累積報酬</a:t>
                </a:r>
                <a:r>
                  <a:rPr lang="en-US" altLang="ja-JP" dirty="0" smtClean="0"/>
                  <a:t> </a:t>
                </a:r>
                <a14:m>
                  <m:oMath xmlns:m="http://schemas.openxmlformats.org/officeDocument/2006/math">
                    <m:nary>
                      <m:naryPr>
                        <m:chr m:val="∑"/>
                        <m:supHide m:val="on"/>
                        <m:ctrlPr>
                          <a:rPr lang="en-US" altLang="ja-JP" b="0" i="1" smtClean="0">
                            <a:latin typeface="Cambria Math" charset="0"/>
                          </a:rPr>
                        </m:ctrlPr>
                      </m:naryPr>
                      <m:sub>
                        <m:r>
                          <a:rPr lang="en-US" altLang="ja-JP" b="0" i="1" smtClean="0">
                            <a:latin typeface="Cambria Math" charset="0"/>
                          </a:rPr>
                          <m:t>𝑡</m:t>
                        </m:r>
                      </m:sub>
                      <m:sup/>
                      <m:e>
                        <m:sSub>
                          <m:sSubPr>
                            <m:ctrlPr>
                              <a:rPr lang="en-US" altLang="ja-JP" b="0" i="1" smtClean="0">
                                <a:latin typeface="Cambria Math" charset="0"/>
                              </a:rPr>
                            </m:ctrlPr>
                          </m:sSubPr>
                          <m:e>
                            <m:r>
                              <a:rPr lang="en-US" altLang="ja-JP" b="0" i="1" smtClean="0">
                                <a:latin typeface="Cambria Math" charset="0"/>
                              </a:rPr>
                              <m:t>𝑟</m:t>
                            </m:r>
                          </m:e>
                          <m:sub>
                            <m:r>
                              <a:rPr lang="en-US" altLang="ja-JP" b="0" i="1" smtClean="0">
                                <a:latin typeface="Cambria Math" charset="0"/>
                              </a:rPr>
                              <m:t>𝑡</m:t>
                            </m:r>
                          </m:sub>
                        </m:sSub>
                      </m:e>
                    </m:nary>
                  </m:oMath>
                </a14:m>
                <a:r>
                  <a:rPr lang="en-US" altLang="ja-JP" dirty="0" smtClean="0"/>
                  <a:t> </a:t>
                </a:r>
                <a:r>
                  <a:rPr lang="ja-JP" altLang="en-US" dirty="0" smtClean="0"/>
                  <a:t>を</a:t>
                </a:r>
                <a:r>
                  <a:rPr lang="en-US" altLang="ja-JP" dirty="0" smtClean="0"/>
                  <a:t> </a:t>
                </a:r>
                <a:r>
                  <a:rPr lang="ja-JP" altLang="en-US" dirty="0" smtClean="0"/>
                  <a:t>最大化する方策</a:t>
                </a:r>
                <a14:m>
                  <m:oMath xmlns:m="http://schemas.openxmlformats.org/officeDocument/2006/math">
                    <m:r>
                      <a:rPr lang="en-US" altLang="ja-JP" b="0" i="0" smtClean="0">
                        <a:latin typeface="Cambria Math" charset="0"/>
                      </a:rPr>
                      <m:t> </m:t>
                    </m:r>
                    <m:r>
                      <a:rPr lang="en-US" altLang="ja-JP" b="0" i="1" smtClean="0">
                        <a:latin typeface="Cambria Math" charset="0"/>
                      </a:rPr>
                      <m:t>𝜋</m:t>
                    </m:r>
                    <m:r>
                      <a:rPr lang="en-US" altLang="ja-JP" b="0" i="1" smtClean="0">
                        <a:latin typeface="Cambria Math" charset="0"/>
                      </a:rPr>
                      <m:t>(</m:t>
                    </m:r>
                    <m:r>
                      <a:rPr lang="en-US" altLang="ja-JP" b="0" i="1" smtClean="0">
                        <a:latin typeface="Cambria Math" charset="0"/>
                      </a:rPr>
                      <m:t>𝑠</m:t>
                    </m:r>
                    <m:r>
                      <a:rPr lang="en-US" altLang="ja-JP" b="0" i="1" smtClean="0">
                        <a:latin typeface="Cambria Math" charset="0"/>
                      </a:rPr>
                      <m:t>)</m:t>
                    </m:r>
                  </m:oMath>
                </a14:m>
                <a:r>
                  <a:rPr lang="en-US" altLang="ja-JP" dirty="0" smtClean="0"/>
                  <a:t> </a:t>
                </a:r>
                <a:r>
                  <a:rPr lang="ja-JP" altLang="en-US" dirty="0" smtClean="0"/>
                  <a:t>の獲得</a:t>
                </a:r>
                <a:r>
                  <a:rPr lang="ja-JP" altLang="en-US" dirty="0"/>
                  <a:t/>
                </a:r>
                <a:br>
                  <a:rPr lang="ja-JP" altLang="en-US" dirty="0"/>
                </a:br>
                <a:r>
                  <a:rPr lang="ja-JP" altLang="en-US" dirty="0" smtClean="0"/>
                  <a:t/>
                </a:r>
                <a:br>
                  <a:rPr lang="ja-JP" altLang="en-US" dirty="0" smtClean="0"/>
                </a:br>
                <a:r>
                  <a:rPr lang="ja-JP" altLang="en-US" dirty="0" smtClean="0"/>
                  <a:t>（</a:t>
                </a:r>
                <a:r>
                  <a:rPr lang="ja-JP" altLang="en-US" sz="2000" dirty="0" smtClean="0"/>
                  <a:t>普通は、減衰係数</a:t>
                </a:r>
                <a:r>
                  <a:rPr lang="en-US" altLang="ja-JP" sz="2000" dirty="0" smtClean="0"/>
                  <a:t> </a:t>
                </a:r>
                <a14:m>
                  <m:oMath xmlns:m="http://schemas.openxmlformats.org/officeDocument/2006/math">
                    <m:r>
                      <a:rPr lang="en-US" altLang="ja-JP" sz="2000" b="0" i="1" smtClean="0">
                        <a:latin typeface="Cambria Math" charset="0"/>
                      </a:rPr>
                      <m:t>𝛾</m:t>
                    </m:r>
                    <m:r>
                      <a:rPr lang="en-US" altLang="ja-JP" sz="2000" b="0" i="0" smtClean="0">
                        <a:latin typeface="Cambria Math" charset="0"/>
                      </a:rPr>
                      <m:t> </m:t>
                    </m:r>
                  </m:oMath>
                </a14:m>
                <a:r>
                  <a:rPr lang="ja-JP" altLang="en-US" sz="2000" dirty="0" smtClean="0"/>
                  <a:t>を導入し、</a:t>
                </a:r>
                <a14:m>
                  <m:oMath xmlns:m="http://schemas.openxmlformats.org/officeDocument/2006/math">
                    <m:nary>
                      <m:naryPr>
                        <m:chr m:val="∑"/>
                        <m:supHide m:val="on"/>
                        <m:ctrlPr>
                          <a:rPr lang="en-US" altLang="ja-JP" sz="2000" i="1">
                            <a:latin typeface="Cambria Math" charset="0"/>
                          </a:rPr>
                        </m:ctrlPr>
                      </m:naryPr>
                      <m:sub>
                        <m:r>
                          <a:rPr lang="en-US" altLang="ja-JP" sz="2000" i="1">
                            <a:latin typeface="Cambria Math" charset="0"/>
                          </a:rPr>
                          <m:t>𝑡</m:t>
                        </m:r>
                      </m:sub>
                      <m:sup/>
                      <m:e>
                        <m:sSup>
                          <m:sSupPr>
                            <m:ctrlPr>
                              <a:rPr lang="en-US" altLang="ja-JP" sz="2000" b="0" i="1" smtClean="0">
                                <a:latin typeface="Cambria Math" charset="0"/>
                              </a:rPr>
                            </m:ctrlPr>
                          </m:sSupPr>
                          <m:e>
                            <m:r>
                              <a:rPr lang="en-US" altLang="ja-JP" sz="2000" b="0" i="1" smtClean="0">
                                <a:latin typeface="Cambria Math" charset="0"/>
                              </a:rPr>
                              <m:t>𝛾</m:t>
                            </m:r>
                          </m:e>
                          <m:sup>
                            <m:r>
                              <a:rPr lang="en-US" altLang="ja-JP" sz="2000" b="0" i="1" smtClean="0">
                                <a:latin typeface="Cambria Math" charset="0"/>
                              </a:rPr>
                              <m:t>𝑡</m:t>
                            </m:r>
                            <m:r>
                              <a:rPr lang="en-US" altLang="ja-JP" sz="2000" b="0" i="1" smtClean="0">
                                <a:latin typeface="Cambria Math" charset="0"/>
                              </a:rPr>
                              <m:t>−1</m:t>
                            </m:r>
                          </m:sup>
                        </m:sSup>
                        <m:sSub>
                          <m:sSubPr>
                            <m:ctrlPr>
                              <a:rPr lang="en-US" altLang="ja-JP" sz="2000" i="1">
                                <a:latin typeface="Cambria Math" charset="0"/>
                              </a:rPr>
                            </m:ctrlPr>
                          </m:sSubPr>
                          <m:e>
                            <m:r>
                              <a:rPr lang="en-US" altLang="ja-JP" sz="2000" i="1">
                                <a:latin typeface="Cambria Math" charset="0"/>
                              </a:rPr>
                              <m:t>𝑟</m:t>
                            </m:r>
                          </m:e>
                          <m:sub>
                            <m:r>
                              <a:rPr lang="en-US" altLang="ja-JP" sz="2000" i="1">
                                <a:latin typeface="Cambria Math" charset="0"/>
                              </a:rPr>
                              <m:t>𝑡</m:t>
                            </m:r>
                          </m:sub>
                        </m:sSub>
                      </m:e>
                    </m:nary>
                  </m:oMath>
                </a14:m>
                <a:r>
                  <a:rPr lang="ja-JP" altLang="en-US" sz="2000" dirty="0" smtClean="0"/>
                  <a:t>とする）</a:t>
                </a:r>
                <a:endParaRPr lang="en-US" altLang="ja-JP"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9980" y="1383957"/>
                <a:ext cx="10535920" cy="4485137"/>
              </a:xfrm>
              <a:blipFill rotWithShape="0">
                <a:blip r:embed="rId3"/>
                <a:stretch>
                  <a:fillRect b="-2853"/>
                </a:stretch>
              </a:blipFill>
            </p:spPr>
            <p:txBody>
              <a:bodyPr/>
              <a:lstStyle/>
              <a:p>
                <a:r>
                  <a:rPr lang="ja-JP" altLang="en-US">
                    <a:noFill/>
                  </a:rPr>
                  <a:t> </a:t>
                </a:r>
              </a:p>
            </p:txBody>
          </p:sp>
        </mc:Fallback>
      </mc:AlternateContent>
      <p:sp>
        <p:nvSpPr>
          <p:cNvPr id="5" name="Rounded Rectangle 4"/>
          <p:cNvSpPr/>
          <p:nvPr/>
        </p:nvSpPr>
        <p:spPr>
          <a:xfrm>
            <a:off x="8331200" y="1383957"/>
            <a:ext cx="3517900" cy="157514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Rounded Rectangle 6"/>
          <p:cNvSpPr/>
          <p:nvPr/>
        </p:nvSpPr>
        <p:spPr>
          <a:xfrm>
            <a:off x="8331200" y="4281251"/>
            <a:ext cx="3517900" cy="158784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8" name="TextBox 7"/>
          <p:cNvSpPr txBox="1"/>
          <p:nvPr/>
        </p:nvSpPr>
        <p:spPr>
          <a:xfrm>
            <a:off x="10603307" y="5358801"/>
            <a:ext cx="1042593" cy="523220"/>
          </a:xfrm>
          <a:prstGeom prst="rect">
            <a:avLst/>
          </a:prstGeom>
          <a:noFill/>
        </p:spPr>
        <p:txBody>
          <a:bodyPr wrap="none" rtlCol="0">
            <a:spAutoFit/>
          </a:bodyPr>
          <a:lstStyle/>
          <a:p>
            <a:r>
              <a:rPr kumimoji="1" lang="en-US" altLang="ja-JP" sz="2800" smtClean="0">
                <a:solidFill>
                  <a:schemeClr val="bg1"/>
                </a:solidFill>
              </a:rPr>
              <a:t>Agent</a:t>
            </a:r>
            <a:endParaRPr kumimoji="1" lang="ja-JP" altLang="en-US" sz="2800" dirty="0">
              <a:solidFill>
                <a:schemeClr val="bg1"/>
              </a:solidFill>
            </a:endParaRPr>
          </a:p>
        </p:txBody>
      </p:sp>
      <p:sp>
        <p:nvSpPr>
          <p:cNvPr id="17" name="Oval 16"/>
          <p:cNvSpPr/>
          <p:nvPr/>
        </p:nvSpPr>
        <p:spPr>
          <a:xfrm>
            <a:off x="9118470" y="2171528"/>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p:sp>
        <p:nvSpPr>
          <p:cNvPr id="18" name="Oval 17"/>
          <p:cNvSpPr/>
          <p:nvPr/>
        </p:nvSpPr>
        <p:spPr>
          <a:xfrm>
            <a:off x="10331254" y="2158559"/>
            <a:ext cx="533529" cy="5335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smtClean="0"/>
              <a:t>s’</a:t>
            </a:r>
            <a:endParaRPr kumimoji="1" lang="ja-JP" altLang="en-US" dirty="0"/>
          </a:p>
        </p:txBody>
      </p:sp>
      <mc:AlternateContent xmlns:mc="http://schemas.openxmlformats.org/markup-compatibility/2006" xmlns:a14="http://schemas.microsoft.com/office/drawing/2010/main">
        <mc:Choice Requires="a14">
          <p:sp>
            <p:nvSpPr>
              <p:cNvPr id="21" name="Decision 20"/>
              <p:cNvSpPr/>
              <p:nvPr/>
            </p:nvSpPr>
            <p:spPr>
              <a:xfrm>
                <a:off x="8747554" y="4622336"/>
                <a:ext cx="1350768" cy="674345"/>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 xmlns:m="http://schemas.openxmlformats.org/officeDocument/2006/math">
                    <m:r>
                      <a:rPr kumimoji="1" lang="en-US" altLang="ja-JP" b="0" i="1" smtClean="0">
                        <a:latin typeface="Cambria Math" charset="0"/>
                      </a:rPr>
                      <m:t>𝜋</m:t>
                    </m:r>
                  </m:oMath>
                </a14:m>
                <a:r>
                  <a:rPr kumimoji="1" lang="en-US" altLang="ja-JP" dirty="0" smtClean="0"/>
                  <a:t>(s)</a:t>
                </a:r>
                <a:endParaRPr kumimoji="1" lang="ja-JP" altLang="en-US" dirty="0"/>
              </a:p>
            </p:txBody>
          </p:sp>
        </mc:Choice>
        <mc:Fallback xmlns="">
          <p:sp>
            <p:nvSpPr>
              <p:cNvPr id="21" name="Decision 20"/>
              <p:cNvSpPr>
                <a:spLocks noRot="1" noChangeAspect="1" noMove="1" noResize="1" noEditPoints="1" noAdjustHandles="1" noChangeArrowheads="1" noChangeShapeType="1" noTextEdit="1"/>
              </p:cNvSpPr>
              <p:nvPr/>
            </p:nvSpPr>
            <p:spPr>
              <a:xfrm>
                <a:off x="8747554" y="4622336"/>
                <a:ext cx="1350768" cy="674345"/>
              </a:xfrm>
              <a:prstGeom prst="flowChartDecision">
                <a:avLst/>
              </a:prstGeom>
              <a:blipFill rotWithShape="0">
                <a:blip r:embed="rId4"/>
                <a:stretch>
                  <a:fillRect/>
                </a:stretch>
              </a:blipFill>
            </p:spPr>
            <p:txBody>
              <a:bodyPr/>
              <a:lstStyle/>
              <a:p>
                <a:r>
                  <a:rPr lang="ja-JP" altLang="en-US">
                    <a:noFill/>
                  </a:rPr>
                  <a:t> </a:t>
                </a:r>
              </a:p>
            </p:txBody>
          </p:sp>
        </mc:Fallback>
      </mc:AlternateContent>
      <p:sp>
        <p:nvSpPr>
          <p:cNvPr id="19" name="Right Arrow 18"/>
          <p:cNvSpPr/>
          <p:nvPr/>
        </p:nvSpPr>
        <p:spPr>
          <a:xfrm>
            <a:off x="9702799" y="2324148"/>
            <a:ext cx="577654" cy="2283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Down Arrow 19"/>
          <p:cNvSpPr/>
          <p:nvPr/>
        </p:nvSpPr>
        <p:spPr>
          <a:xfrm>
            <a:off x="10449574" y="2895181"/>
            <a:ext cx="307326" cy="16165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Down Arrow 21"/>
          <p:cNvSpPr/>
          <p:nvPr/>
        </p:nvSpPr>
        <p:spPr>
          <a:xfrm>
            <a:off x="8970027" y="2895181"/>
            <a:ext cx="296886" cy="16165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Up Arrow 23"/>
          <p:cNvSpPr/>
          <p:nvPr/>
        </p:nvSpPr>
        <p:spPr>
          <a:xfrm>
            <a:off x="9369618" y="2815696"/>
            <a:ext cx="276752" cy="15748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TextBox 24"/>
              <p:cNvSpPr txBox="1"/>
              <p:nvPr/>
            </p:nvSpPr>
            <p:spPr>
              <a:xfrm>
                <a:off x="8650594" y="3397875"/>
                <a:ext cx="27959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𝑠</m:t>
                      </m:r>
                    </m:oMath>
                  </m:oMathPara>
                </a14:m>
                <a:endParaRPr kumimoji="1" lang="ja-JP"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8650594" y="3397875"/>
                <a:ext cx="279594"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9608003" y="3397875"/>
                <a:ext cx="37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𝑎</m:t>
                      </m:r>
                    </m:oMath>
                  </m:oMathPara>
                </a14:m>
                <a:endParaRPr kumimoji="1" lang="ja-JP"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9608003" y="3397875"/>
                <a:ext cx="37144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804068" y="3466733"/>
                <a:ext cx="628955" cy="369332"/>
              </a:xfrm>
              <a:prstGeom prst="rect">
                <a:avLst/>
              </a:prstGeom>
            </p:spPr>
            <p:txBody>
              <a:bodyPr wrap="none">
                <a:spAutoFit/>
              </a:bodyPr>
              <a:lstStyle/>
              <a:p>
                <a14:m>
                  <m:oMath xmlns:m="http://schemas.openxmlformats.org/officeDocument/2006/math">
                    <m:r>
                      <a:rPr lang="en-US" altLang="ja-JP" i="1">
                        <a:latin typeface="Cambria Math" charset="0"/>
                      </a:rPr>
                      <m:t>𝑠</m:t>
                    </m:r>
                    <m:r>
                      <a:rPr lang="en-US" altLang="ja-JP" i="1">
                        <a:latin typeface="Cambria Math" charset="0"/>
                      </a:rPr>
                      <m:t>′</m:t>
                    </m:r>
                  </m:oMath>
                </a14:m>
                <a:r>
                  <a:rPr kumimoji="1" lang="en-US" altLang="ja-JP" dirty="0"/>
                  <a:t>, </a:t>
                </a:r>
                <a14:m>
                  <m:oMath xmlns:m="http://schemas.openxmlformats.org/officeDocument/2006/math">
                    <m:r>
                      <a:rPr lang="en-US" altLang="ja-JP" i="1">
                        <a:latin typeface="Cambria Math" charset="0"/>
                      </a:rPr>
                      <m:t>𝑟</m:t>
                    </m:r>
                  </m:oMath>
                </a14:m>
                <a:r>
                  <a:rPr kumimoji="1" lang="en-US" altLang="ja-JP" dirty="0"/>
                  <a:t> </a:t>
                </a:r>
                <a:endParaRPr kumimoji="1" lang="ja-JP" altLang="en-US" dirty="0"/>
              </a:p>
            </p:txBody>
          </p:sp>
        </mc:Choice>
        <mc:Fallback xmlns="">
          <p:sp>
            <p:nvSpPr>
              <p:cNvPr id="9" name="Rectangle 8"/>
              <p:cNvSpPr>
                <a:spLocks noRot="1" noChangeAspect="1" noMove="1" noResize="1" noEditPoints="1" noAdjustHandles="1" noChangeArrowheads="1" noChangeShapeType="1" noTextEdit="1"/>
              </p:cNvSpPr>
              <p:nvPr/>
            </p:nvSpPr>
            <p:spPr>
              <a:xfrm>
                <a:off x="10804068" y="3466733"/>
                <a:ext cx="628955" cy="369332"/>
              </a:xfrm>
              <a:prstGeom prst="rect">
                <a:avLst/>
              </a:prstGeom>
              <a:blipFill rotWithShape="0">
                <a:blip r:embed="rId8"/>
                <a:stretch>
                  <a:fillRect l="-971" t="-10000" b="-26667"/>
                </a:stretch>
              </a:blipFill>
            </p:spPr>
            <p:txBody>
              <a:bodyPr/>
              <a:lstStyle/>
              <a:p>
                <a:r>
                  <a:rPr lang="ja-JP" altLang="en-US">
                    <a:noFill/>
                  </a:rPr>
                  <a:t> </a:t>
                </a:r>
              </a:p>
            </p:txBody>
          </p:sp>
        </mc:Fallback>
      </mc:AlternateContent>
      <p:sp>
        <p:nvSpPr>
          <p:cNvPr id="27" name="TextBox 26"/>
          <p:cNvSpPr txBox="1"/>
          <p:nvPr/>
        </p:nvSpPr>
        <p:spPr>
          <a:xfrm>
            <a:off x="8432800" y="1411068"/>
            <a:ext cx="2055050" cy="523220"/>
          </a:xfrm>
          <a:prstGeom prst="rect">
            <a:avLst/>
          </a:prstGeom>
          <a:noFill/>
        </p:spPr>
        <p:txBody>
          <a:bodyPr wrap="none" rtlCol="0">
            <a:spAutoFit/>
          </a:bodyPr>
          <a:lstStyle/>
          <a:p>
            <a:r>
              <a:rPr kumimoji="1" lang="en-US" altLang="ja-JP" sz="2800" dirty="0" smtClean="0">
                <a:solidFill>
                  <a:schemeClr val="bg1"/>
                </a:solidFill>
              </a:rPr>
              <a:t>Environment</a:t>
            </a:r>
            <a:endParaRPr kumimoji="1" lang="ja-JP" altLang="en-US" sz="2800" dirty="0">
              <a:solidFill>
                <a:schemeClr val="bg1"/>
              </a:solidFill>
            </a:endParaRPr>
          </a:p>
        </p:txBody>
      </p:sp>
    </p:spTree>
    <p:extLst>
      <p:ext uri="{BB962C8B-B14F-4D97-AF65-F5344CB8AC3E}">
        <p14:creationId xmlns:p14="http://schemas.microsoft.com/office/powerpoint/2010/main" val="1438296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 id="{81DC7F5A-D89E-1B40-8DD3-896BE1799B0B}" vid="{A975F4C4-56E3-634D-B5B6-03E4562B01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11917</TotalTime>
  <Words>1578</Words>
  <Application>Microsoft Macintosh PowerPoint</Application>
  <PresentationFormat>Widescreen</PresentationFormat>
  <Paragraphs>467</Paragraphs>
  <Slides>46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Cambria Math</vt:lpstr>
      <vt:lpstr>ＭＳ Ｐゴシック</vt:lpstr>
      <vt:lpstr>Verdana</vt:lpstr>
      <vt:lpstr>Wingdings</vt:lpstr>
      <vt:lpstr>メイリオ</vt:lpstr>
      <vt:lpstr>Arial</vt:lpstr>
      <vt:lpstr>Retrospect</vt:lpstr>
      <vt:lpstr>Introduction of Reinforcement Learning</vt:lpstr>
      <vt:lpstr>Outline</vt:lpstr>
      <vt:lpstr>What is Reinforcement Learning</vt:lpstr>
      <vt:lpstr>Demo </vt:lpstr>
      <vt:lpstr>What is RL</vt:lpstr>
      <vt:lpstr>What is RL</vt:lpstr>
      <vt:lpstr>What is RL</vt:lpstr>
      <vt:lpstr>What is RL</vt:lpstr>
      <vt:lpstr>What is RL</vt:lpstr>
      <vt:lpstr>Characteristic of RL</vt:lpstr>
      <vt:lpstr>Applications of RL</vt:lpstr>
      <vt:lpstr>Example</vt:lpstr>
      <vt:lpstr>Components of RL</vt:lpstr>
      <vt:lpstr>Value Function</vt:lpstr>
      <vt:lpstr>Classification of RL</vt:lpstr>
      <vt:lpstr>Value based or Policy based</vt:lpstr>
      <vt:lpstr>TD Learning (Temporal-Difference Learning)</vt:lpstr>
      <vt:lpstr>Q-learning</vt:lpstr>
      <vt:lpstr>Exploitation-Exploration Trade-off</vt:lpstr>
      <vt:lpstr>Q-learning</vt:lpstr>
      <vt:lpstr>Representation of Value Function</vt:lpstr>
      <vt:lpstr>Function Approximation of Value Function</vt:lpstr>
      <vt:lpstr>DQN</vt:lpstr>
      <vt:lpstr>Experience Replay</vt:lpstr>
      <vt:lpstr>Value based or Policy based</vt:lpstr>
      <vt:lpstr>Explicit Policy</vt:lpstr>
      <vt:lpstr>Explicit Policy</vt:lpstr>
      <vt:lpstr>Policy Search</vt:lpstr>
      <vt:lpstr>Example</vt:lpstr>
      <vt:lpstr>Policy Gradient Method</vt:lpstr>
      <vt:lpstr>Likelihood Ratio Method</vt:lpstr>
      <vt:lpstr>Likelihood Ratio Method</vt:lpstr>
      <vt:lpstr>Value Gradient</vt:lpstr>
      <vt:lpstr>Policy Gradient Method ~summary~</vt:lpstr>
      <vt:lpstr>Design of Reward</vt:lpstr>
      <vt:lpstr>Inverse Reinforcement Learning</vt:lpstr>
      <vt:lpstr>Recent DRL ①</vt:lpstr>
      <vt:lpstr>Recent DRL ②</vt:lpstr>
      <vt:lpstr>Recent DRL ③</vt:lpstr>
      <vt:lpstr>Recent DRL ④</vt:lpstr>
      <vt:lpstr>Recent DRL ⑤</vt:lpstr>
      <vt:lpstr>Recent DRL ⑥</vt:lpstr>
      <vt:lpstr>おまけ</vt:lpstr>
      <vt:lpstr>Reference</vt:lpstr>
      <vt:lpstr>Recent Technique</vt:lpstr>
      <vt:lpstr>Applications of RL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Fukuta Keisuke</dc:creator>
  <cp:lastModifiedBy>Fukuta Keisuke</cp:lastModifiedBy>
  <cp:revision>170</cp:revision>
  <cp:lastPrinted>2016-11-17T06:22:55Z</cp:lastPrinted>
  <dcterms:created xsi:type="dcterms:W3CDTF">2016-10-17T07:46:19Z</dcterms:created>
  <dcterms:modified xsi:type="dcterms:W3CDTF">2016-11-17T23:57:33Z</dcterms:modified>
</cp:coreProperties>
</file>